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59" r:id="rId5"/>
    <p:sldId id="260" r:id="rId6"/>
    <p:sldId id="261" r:id="rId7"/>
    <p:sldId id="262" r:id="rId8"/>
    <p:sldId id="273" r:id="rId9"/>
    <p:sldId id="263" r:id="rId10"/>
    <p:sldId id="264" r:id="rId11"/>
    <p:sldId id="274" r:id="rId12"/>
    <p:sldId id="265" r:id="rId13"/>
    <p:sldId id="267" r:id="rId14"/>
    <p:sldId id="268" r:id="rId15"/>
    <p:sldId id="269" r:id="rId16"/>
    <p:sldId id="270" r:id="rId17"/>
    <p:sldId id="266" r:id="rId18"/>
    <p:sldId id="272"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16" autoAdjust="0"/>
  </p:normalViewPr>
  <p:slideViewPr>
    <p:cSldViewPr>
      <p:cViewPr varScale="1">
        <p:scale>
          <a:sx n="76" d="100"/>
          <a:sy n="76" d="100"/>
        </p:scale>
        <p:origin x="-9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CB3B5-B3BA-48E6-978E-6278973A4963}" type="datetimeFigureOut">
              <a:rPr lang="en-US" smtClean="0"/>
              <a:pPr/>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96FD9-AE86-4138-9FCA-43D111123DED}" type="slidenum">
              <a:rPr lang="en-US" smtClean="0"/>
              <a:pPr/>
              <a:t>‹#›</a:t>
            </a:fld>
            <a:endParaRPr lang="en-US"/>
          </a:p>
        </p:txBody>
      </p:sp>
    </p:spTree>
    <p:extLst>
      <p:ext uri="{BB962C8B-B14F-4D97-AF65-F5344CB8AC3E}">
        <p14:creationId xmlns:p14="http://schemas.microsoft.com/office/powerpoint/2010/main" val="217233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http://www.proctorcreek.org/newsletters.html</a:t>
            </a:r>
          </a:p>
        </p:txBody>
      </p:sp>
      <p:sp>
        <p:nvSpPr>
          <p:cNvPr id="4" name="Slide Number Placeholder 3"/>
          <p:cNvSpPr>
            <a:spLocks noGrp="1"/>
          </p:cNvSpPr>
          <p:nvPr>
            <p:ph type="sldNum" sz="quarter" idx="10"/>
          </p:nvPr>
        </p:nvSpPr>
        <p:spPr/>
        <p:txBody>
          <a:bodyPr/>
          <a:lstStyle/>
          <a:p>
            <a:fld id="{49296FD9-AE86-4138-9FCA-43D111123DED}" type="slidenum">
              <a:rPr lang="en-US" smtClean="0"/>
              <a:pPr/>
              <a:t>3</a:t>
            </a:fld>
            <a:endParaRPr lang="en-US"/>
          </a:p>
        </p:txBody>
      </p:sp>
    </p:spTree>
    <p:extLst>
      <p:ext uri="{BB962C8B-B14F-4D97-AF65-F5344CB8AC3E}">
        <p14:creationId xmlns:p14="http://schemas.microsoft.com/office/powerpoint/2010/main" val="164918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http://northgeorgiawater.org/plans-manuals/watershed-management-plan/</a:t>
            </a:r>
          </a:p>
          <a:p>
            <a:endParaRPr lang="en-US" dirty="0"/>
          </a:p>
          <a:p>
            <a:r>
              <a:rPr lang="en-US" dirty="0"/>
              <a:t>http://www.proctorcreek.org/newsletters.html</a:t>
            </a:r>
          </a:p>
          <a:p>
            <a:endParaRPr lang="en-US" dirty="0"/>
          </a:p>
          <a:p>
            <a:endParaRPr lang="en-US" dirty="0"/>
          </a:p>
        </p:txBody>
      </p:sp>
      <p:sp>
        <p:nvSpPr>
          <p:cNvPr id="4" name="Slide Number Placeholder 3"/>
          <p:cNvSpPr>
            <a:spLocks noGrp="1"/>
          </p:cNvSpPr>
          <p:nvPr>
            <p:ph type="sldNum" sz="quarter" idx="10"/>
          </p:nvPr>
        </p:nvSpPr>
        <p:spPr/>
        <p:txBody>
          <a:bodyPr/>
          <a:lstStyle/>
          <a:p>
            <a:fld id="{49296FD9-AE86-4138-9FCA-43D111123DED}" type="slidenum">
              <a:rPr lang="en-US" smtClean="0"/>
              <a:pPr/>
              <a:t>5</a:t>
            </a:fld>
            <a:endParaRPr lang="en-US"/>
          </a:p>
        </p:txBody>
      </p:sp>
    </p:spTree>
    <p:extLst>
      <p:ext uri="{BB962C8B-B14F-4D97-AF65-F5344CB8AC3E}">
        <p14:creationId xmlns:p14="http://schemas.microsoft.com/office/powerpoint/2010/main" val="332727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http://www.proctorcreek.org/newsletters.html</a:t>
            </a:r>
          </a:p>
        </p:txBody>
      </p:sp>
      <p:sp>
        <p:nvSpPr>
          <p:cNvPr id="4" name="Slide Number Placeholder 3"/>
          <p:cNvSpPr>
            <a:spLocks noGrp="1"/>
          </p:cNvSpPr>
          <p:nvPr>
            <p:ph type="sldNum" sz="quarter" idx="10"/>
          </p:nvPr>
        </p:nvSpPr>
        <p:spPr/>
        <p:txBody>
          <a:bodyPr/>
          <a:lstStyle/>
          <a:p>
            <a:fld id="{49296FD9-AE86-4138-9FCA-43D111123DED}" type="slidenum">
              <a:rPr lang="en-US" smtClean="0"/>
              <a:pPr/>
              <a:t>6</a:t>
            </a:fld>
            <a:endParaRPr lang="en-US"/>
          </a:p>
        </p:txBody>
      </p:sp>
    </p:spTree>
    <p:extLst>
      <p:ext uri="{BB962C8B-B14F-4D97-AF65-F5344CB8AC3E}">
        <p14:creationId xmlns:p14="http://schemas.microsoft.com/office/powerpoint/2010/main" val="332157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http://www.proctorcreek.org/newsletters.html</a:t>
            </a:r>
          </a:p>
        </p:txBody>
      </p:sp>
      <p:sp>
        <p:nvSpPr>
          <p:cNvPr id="4" name="Slide Number Placeholder 3"/>
          <p:cNvSpPr>
            <a:spLocks noGrp="1"/>
          </p:cNvSpPr>
          <p:nvPr>
            <p:ph type="sldNum" sz="quarter" idx="10"/>
          </p:nvPr>
        </p:nvSpPr>
        <p:spPr/>
        <p:txBody>
          <a:bodyPr/>
          <a:lstStyle/>
          <a:p>
            <a:fld id="{49296FD9-AE86-4138-9FCA-43D111123DED}" type="slidenum">
              <a:rPr lang="en-US" smtClean="0"/>
              <a:pPr/>
              <a:t>9</a:t>
            </a:fld>
            <a:endParaRPr lang="en-US"/>
          </a:p>
        </p:txBody>
      </p:sp>
    </p:spTree>
    <p:extLst>
      <p:ext uri="{BB962C8B-B14F-4D97-AF65-F5344CB8AC3E}">
        <p14:creationId xmlns:p14="http://schemas.microsoft.com/office/powerpoint/2010/main" val="208173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Pollution can come from either point source, or non-point sources. Point sources are sources of pollution that can be singularly identified such as a pipe, ditch, ship or factory smokestack. Non-point sources of pollution are sources of pollution that cannot be directly attributed to one source. </a:t>
            </a:r>
          </a:p>
          <a:p>
            <a:endParaRPr lang="en-US" dirty="0"/>
          </a:p>
        </p:txBody>
      </p:sp>
      <p:sp>
        <p:nvSpPr>
          <p:cNvPr id="4" name="Slide Number Placeholder 3"/>
          <p:cNvSpPr>
            <a:spLocks noGrp="1"/>
          </p:cNvSpPr>
          <p:nvPr>
            <p:ph type="sldNum" sz="quarter" idx="10"/>
          </p:nvPr>
        </p:nvSpPr>
        <p:spPr/>
        <p:txBody>
          <a:bodyPr/>
          <a:lstStyle/>
          <a:p>
            <a:fld id="{49296FD9-AE86-4138-9FCA-43D111123DED}" type="slidenum">
              <a:rPr lang="en-US" smtClean="0"/>
              <a:pPr/>
              <a:t>14</a:t>
            </a:fld>
            <a:endParaRPr lang="en-US"/>
          </a:p>
        </p:txBody>
      </p:sp>
    </p:spTree>
    <p:extLst>
      <p:ext uri="{BB962C8B-B14F-4D97-AF65-F5344CB8AC3E}">
        <p14:creationId xmlns:p14="http://schemas.microsoft.com/office/powerpoint/2010/main" val="33336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http://www.proctorcreek.org/newsletters.html</a:t>
            </a:r>
          </a:p>
        </p:txBody>
      </p:sp>
      <p:sp>
        <p:nvSpPr>
          <p:cNvPr id="4" name="Slide Number Placeholder 3"/>
          <p:cNvSpPr>
            <a:spLocks noGrp="1"/>
          </p:cNvSpPr>
          <p:nvPr>
            <p:ph type="sldNum" sz="quarter" idx="10"/>
          </p:nvPr>
        </p:nvSpPr>
        <p:spPr/>
        <p:txBody>
          <a:bodyPr/>
          <a:lstStyle/>
          <a:p>
            <a:fld id="{49296FD9-AE86-4138-9FCA-43D111123DED}" type="slidenum">
              <a:rPr lang="en-US" smtClean="0"/>
              <a:pPr/>
              <a:t>15</a:t>
            </a:fld>
            <a:endParaRPr lang="en-US"/>
          </a:p>
        </p:txBody>
      </p:sp>
    </p:spTree>
    <p:extLst>
      <p:ext uri="{BB962C8B-B14F-4D97-AF65-F5344CB8AC3E}">
        <p14:creationId xmlns:p14="http://schemas.microsoft.com/office/powerpoint/2010/main" val="27480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C122DC-BBB5-4D2A-B3D2-76E46452818B}"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24D5-AC7A-4FE5-A331-C426492746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122DC-BBB5-4D2A-B3D2-76E46452818B}"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24D5-AC7A-4FE5-A331-C426492746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122DC-BBB5-4D2A-B3D2-76E46452818B}"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24D5-AC7A-4FE5-A331-C426492746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122DC-BBB5-4D2A-B3D2-76E46452818B}"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24D5-AC7A-4FE5-A331-C426492746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122DC-BBB5-4D2A-B3D2-76E46452818B}"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24D5-AC7A-4FE5-A331-C426492746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C122DC-BBB5-4D2A-B3D2-76E46452818B}"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C24D5-AC7A-4FE5-A331-C426492746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C122DC-BBB5-4D2A-B3D2-76E46452818B}"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C24D5-AC7A-4FE5-A331-C426492746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C122DC-BBB5-4D2A-B3D2-76E46452818B}"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C24D5-AC7A-4FE5-A331-C426492746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122DC-BBB5-4D2A-B3D2-76E46452818B}"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C24D5-AC7A-4FE5-A331-C426492746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122DC-BBB5-4D2A-B3D2-76E46452818B}"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C24D5-AC7A-4FE5-A331-C426492746CA}"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FC122DC-BBB5-4D2A-B3D2-76E46452818B}" type="datetimeFigureOut">
              <a:rPr lang="en-US" smtClean="0"/>
              <a:pPr/>
              <a:t>12/4/2017</a:t>
            </a:fld>
            <a:endParaRPr lang="en-US"/>
          </a:p>
        </p:txBody>
      </p:sp>
      <p:sp>
        <p:nvSpPr>
          <p:cNvPr id="9" name="Slide Number Placeholder 8"/>
          <p:cNvSpPr>
            <a:spLocks noGrp="1"/>
          </p:cNvSpPr>
          <p:nvPr>
            <p:ph type="sldNum" sz="quarter" idx="11"/>
          </p:nvPr>
        </p:nvSpPr>
        <p:spPr/>
        <p:txBody>
          <a:bodyPr/>
          <a:lstStyle/>
          <a:p>
            <a:fld id="{238C24D5-AC7A-4FE5-A331-C426492746C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38C24D5-AC7A-4FE5-A331-C426492746CA}"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FC122DC-BBB5-4D2A-B3D2-76E46452818B}" type="datetimeFigureOut">
              <a:rPr lang="en-US" smtClean="0"/>
              <a:pPr/>
              <a:t>12/4/2017</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8915400" cy="2133600"/>
          </a:xfrm>
        </p:spPr>
        <p:txBody>
          <a:bodyPr>
            <a:normAutofit fontScale="90000"/>
          </a:bodyPr>
          <a:lstStyle/>
          <a:p>
            <a:pPr algn="ctr"/>
            <a:r>
              <a:rPr lang="en-US" sz="6000" dirty="0"/>
              <a:t>Atlanta Watershed Learning Network:</a:t>
            </a:r>
            <a:br>
              <a:rPr lang="en-US" dirty="0"/>
            </a:br>
            <a:r>
              <a:rPr lang="en-US" sz="3600" dirty="0" err="1"/>
              <a:t>Intrenchment</a:t>
            </a:r>
            <a:r>
              <a:rPr lang="en-US" sz="3600" dirty="0"/>
              <a:t> Creek and Proctor Creek Watersheds,</a:t>
            </a:r>
            <a:r>
              <a:rPr lang="en-US" sz="6000" dirty="0"/>
              <a:t> </a:t>
            </a:r>
            <a:r>
              <a:rPr lang="en-US" sz="3600" dirty="0"/>
              <a:t>Atlanta GA </a:t>
            </a:r>
            <a:endParaRPr lang="en-US" dirty="0"/>
          </a:p>
        </p:txBody>
      </p:sp>
      <p:sp>
        <p:nvSpPr>
          <p:cNvPr id="3" name="Subtitle 2"/>
          <p:cNvSpPr>
            <a:spLocks noGrp="1"/>
          </p:cNvSpPr>
          <p:nvPr>
            <p:ph type="subTitle" idx="1"/>
          </p:nvPr>
        </p:nvSpPr>
        <p:spPr>
          <a:xfrm>
            <a:off x="1219200" y="5105400"/>
            <a:ext cx="6400800" cy="533400"/>
          </a:xfrm>
        </p:spPr>
        <p:txBody>
          <a:bodyPr/>
          <a:lstStyle/>
          <a:p>
            <a:pPr algn="ctr"/>
            <a:r>
              <a:rPr lang="en-US" dirty="0"/>
              <a:t>April 29, 2017 – August 5</a:t>
            </a:r>
            <a:r>
              <a:rPr lang="en-US" baseline="30000" dirty="0"/>
              <a:t>th</a:t>
            </a:r>
            <a:r>
              <a:rPr lang="en-US" dirty="0"/>
              <a:t>, 2017</a:t>
            </a:r>
          </a:p>
        </p:txBody>
      </p:sp>
    </p:spTree>
    <p:extLst>
      <p:ext uri="{BB962C8B-B14F-4D97-AF65-F5344CB8AC3E}">
        <p14:creationId xmlns:p14="http://schemas.microsoft.com/office/powerpoint/2010/main" val="26812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Expectations </a:t>
            </a:r>
          </a:p>
        </p:txBody>
      </p:sp>
      <p:sp>
        <p:nvSpPr>
          <p:cNvPr id="3" name="Content Placeholder 2"/>
          <p:cNvSpPr>
            <a:spLocks noGrp="1"/>
          </p:cNvSpPr>
          <p:nvPr>
            <p:ph idx="1"/>
          </p:nvPr>
        </p:nvSpPr>
        <p:spPr>
          <a:xfrm>
            <a:off x="457200" y="1524000"/>
            <a:ext cx="8229600" cy="5562600"/>
          </a:xfrm>
        </p:spPr>
        <p:txBody>
          <a:bodyPr>
            <a:normAutofit/>
          </a:bodyPr>
          <a:lstStyle/>
          <a:p>
            <a:pPr marL="0" indent="0">
              <a:buNone/>
            </a:pPr>
            <a:r>
              <a:rPr lang="en-US" sz="2000" dirty="0"/>
              <a:t>Twelve (12) residents (six from each watershed) will be selected who meet the following requirements: </a:t>
            </a:r>
          </a:p>
          <a:p>
            <a:pPr marL="0" indent="0">
              <a:buNone/>
            </a:pPr>
            <a:endParaRPr lang="en-US" sz="2000" dirty="0"/>
          </a:p>
          <a:p>
            <a:pPr>
              <a:buFont typeface="Wingdings" panose="05000000000000000000" pitchFamily="2" charset="2"/>
              <a:buChar char="q"/>
            </a:pPr>
            <a:r>
              <a:rPr lang="en-US" sz="2000" dirty="0"/>
              <a:t>A desire to become a steward and advocate for Green Stormwater Infrastructure (GSI) and Environmental Justice (EJ) in their neighborhoods;</a:t>
            </a:r>
          </a:p>
          <a:p>
            <a:pPr marL="114300" indent="0">
              <a:buNone/>
            </a:pPr>
            <a:endParaRPr lang="en-US" sz="2000" dirty="0"/>
          </a:p>
          <a:p>
            <a:pPr>
              <a:buFont typeface="Wingdings" panose="05000000000000000000" pitchFamily="2" charset="2"/>
              <a:buChar char="q"/>
            </a:pPr>
            <a:r>
              <a:rPr lang="en-US" sz="2000" dirty="0"/>
              <a:t>Reside in </a:t>
            </a:r>
            <a:r>
              <a:rPr lang="en-US" sz="2000" dirty="0" err="1"/>
              <a:t>Intrenchment</a:t>
            </a:r>
            <a:r>
              <a:rPr lang="en-US" sz="2000" dirty="0"/>
              <a:t> Creek and Proctor Creek Watersheds; </a:t>
            </a:r>
          </a:p>
          <a:p>
            <a:pPr marL="114300" indent="0">
              <a:buNone/>
            </a:pPr>
            <a:endParaRPr lang="en-US" sz="2000" dirty="0"/>
          </a:p>
          <a:p>
            <a:pPr>
              <a:buFont typeface="Wingdings" panose="05000000000000000000" pitchFamily="2" charset="2"/>
              <a:buChar char="q"/>
            </a:pPr>
            <a:r>
              <a:rPr lang="en-US" sz="2000" dirty="0"/>
              <a:t>Readiness to learn and be engaged in a safe learning environment</a:t>
            </a:r>
          </a:p>
          <a:p>
            <a:pPr marL="114300" indent="0">
              <a:buNone/>
            </a:pPr>
            <a:endParaRPr lang="en-US" sz="2000" dirty="0"/>
          </a:p>
          <a:p>
            <a:pPr>
              <a:buFont typeface="Wingdings" panose="05000000000000000000" pitchFamily="2" charset="2"/>
              <a:buChar char="q"/>
            </a:pPr>
            <a:r>
              <a:rPr lang="en-US" sz="2000" dirty="0"/>
              <a:t>Availability for all training sessions beginning with kickoff on Saturday, April 29th and participation in six 2-4 hour training and education sessions, one session every week from April to 2017;</a:t>
            </a:r>
          </a:p>
          <a:p>
            <a:endParaRPr lang="en-US" dirty="0"/>
          </a:p>
        </p:txBody>
      </p:sp>
    </p:spTree>
    <p:extLst>
      <p:ext uri="{BB962C8B-B14F-4D97-AF65-F5344CB8AC3E}">
        <p14:creationId xmlns:p14="http://schemas.microsoft.com/office/powerpoint/2010/main" val="413225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Expectations(cont.) </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a:t>Commitment to complete a pre and post project evaluation; </a:t>
            </a:r>
          </a:p>
          <a:p>
            <a:pPr marL="114300" indent="0">
              <a:buNone/>
            </a:pPr>
            <a:endParaRPr lang="en-US" dirty="0"/>
          </a:p>
          <a:p>
            <a:pPr>
              <a:buFont typeface="Wingdings" panose="05000000000000000000" pitchFamily="2" charset="2"/>
              <a:buChar char="q"/>
            </a:pPr>
            <a:r>
              <a:rPr lang="en-US" dirty="0"/>
              <a:t>Commitment to complete a capstone project that addresses application of Green Infrastructure to address flooding and water quality issues in their watershed;</a:t>
            </a:r>
          </a:p>
          <a:p>
            <a:pPr marL="114300" indent="0">
              <a:buNone/>
            </a:pPr>
            <a:endParaRPr lang="en-US" dirty="0"/>
          </a:p>
          <a:p>
            <a:pPr>
              <a:buFont typeface="Wingdings" panose="05000000000000000000" pitchFamily="2" charset="2"/>
              <a:buChar char="q"/>
            </a:pPr>
            <a:r>
              <a:rPr lang="en-US" dirty="0"/>
              <a:t>Commitment to participate in an exit interview at the end of the training;</a:t>
            </a:r>
          </a:p>
          <a:p>
            <a:pPr marL="114300" indent="0">
              <a:buNone/>
            </a:pPr>
            <a:endParaRPr lang="en-US" dirty="0"/>
          </a:p>
          <a:p>
            <a:pPr>
              <a:buFont typeface="Wingdings" panose="05000000000000000000" pitchFamily="2" charset="2"/>
              <a:buChar char="q"/>
            </a:pPr>
            <a:r>
              <a:rPr lang="en-US" dirty="0"/>
              <a:t>Commitment to contribute a story to the Community Green Infrastructure Newsletter; and</a:t>
            </a:r>
          </a:p>
          <a:p>
            <a:pPr marL="114300" indent="0">
              <a:buNone/>
            </a:pPr>
            <a:endParaRPr lang="en-US" dirty="0"/>
          </a:p>
          <a:p>
            <a:pPr>
              <a:buFont typeface="Wingdings" panose="05000000000000000000" pitchFamily="2" charset="2"/>
              <a:buChar char="q"/>
            </a:pPr>
            <a:r>
              <a:rPr lang="en-US" dirty="0"/>
              <a:t>Completion of the Memorandum of Understanding (MOU) with ECO-Action.</a:t>
            </a:r>
          </a:p>
          <a:p>
            <a:endParaRPr lang="en-US" dirty="0"/>
          </a:p>
        </p:txBody>
      </p:sp>
    </p:spTree>
    <p:extLst>
      <p:ext uri="{BB962C8B-B14F-4D97-AF65-F5344CB8AC3E}">
        <p14:creationId xmlns:p14="http://schemas.microsoft.com/office/powerpoint/2010/main" val="2474273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Proctor Creek</a:t>
            </a:r>
          </a:p>
        </p:txBody>
      </p:sp>
      <p:sp>
        <p:nvSpPr>
          <p:cNvPr id="3" name="Content Placeholder 2"/>
          <p:cNvSpPr>
            <a:spLocks noGrp="1"/>
          </p:cNvSpPr>
          <p:nvPr>
            <p:ph idx="1"/>
          </p:nvPr>
        </p:nvSpPr>
        <p:spPr>
          <a:xfrm>
            <a:off x="4724400" y="1104899"/>
            <a:ext cx="3657600" cy="5487723"/>
          </a:xfrm>
        </p:spPr>
        <p:txBody>
          <a:bodyPr>
            <a:normAutofit fontScale="92500" lnSpcReduction="10000"/>
          </a:bodyPr>
          <a:lstStyle/>
          <a:p>
            <a:pPr marL="0" indent="0">
              <a:buNone/>
            </a:pPr>
            <a:r>
              <a:rPr lang="en-US" dirty="0"/>
              <a:t>Proctor Creek is a nine-mile tributary of the Chattahoochee River, and is wholly contained within the City of Atlanta. It flows through 16 square miles of the following neighborhoods:</a:t>
            </a:r>
          </a:p>
          <a:p>
            <a:pPr marL="0" indent="0">
              <a:buNone/>
            </a:pPr>
            <a:endParaRPr lang="en-US" dirty="0"/>
          </a:p>
          <a:p>
            <a:pPr>
              <a:buFont typeface="Wingdings" panose="05000000000000000000" pitchFamily="2" charset="2"/>
              <a:buChar char="q"/>
            </a:pPr>
            <a:r>
              <a:rPr lang="en-US" dirty="0"/>
              <a:t>English Avenue</a:t>
            </a:r>
          </a:p>
          <a:p>
            <a:pPr>
              <a:buFont typeface="Wingdings" panose="05000000000000000000" pitchFamily="2" charset="2"/>
              <a:buChar char="q"/>
            </a:pPr>
            <a:r>
              <a:rPr lang="en-US" dirty="0"/>
              <a:t>Vine City</a:t>
            </a:r>
          </a:p>
          <a:p>
            <a:pPr>
              <a:buFont typeface="Wingdings" panose="05000000000000000000" pitchFamily="2" charset="2"/>
              <a:buChar char="q"/>
            </a:pPr>
            <a:r>
              <a:rPr lang="en-US" dirty="0" err="1"/>
              <a:t>Mozley</a:t>
            </a:r>
            <a:r>
              <a:rPr lang="en-US" dirty="0"/>
              <a:t> Park</a:t>
            </a:r>
          </a:p>
          <a:p>
            <a:pPr>
              <a:buFont typeface="Wingdings" panose="05000000000000000000" pitchFamily="2" charset="2"/>
              <a:buChar char="q"/>
            </a:pPr>
            <a:r>
              <a:rPr lang="en-US" dirty="0"/>
              <a:t>West Highlands</a:t>
            </a:r>
          </a:p>
          <a:p>
            <a:pPr>
              <a:buFont typeface="Wingdings" panose="05000000000000000000" pitchFamily="2" charset="2"/>
              <a:buChar char="q"/>
            </a:pPr>
            <a:r>
              <a:rPr lang="en-US" dirty="0"/>
              <a:t>Bankhead</a:t>
            </a:r>
          </a:p>
          <a:p>
            <a:pPr>
              <a:buFont typeface="Wingdings" panose="05000000000000000000" pitchFamily="2" charset="2"/>
              <a:buChar char="q"/>
            </a:pPr>
            <a:r>
              <a:rPr lang="en-US" dirty="0"/>
              <a:t>Maddox Park</a:t>
            </a:r>
          </a:p>
          <a:p>
            <a:pPr>
              <a:buFont typeface="Wingdings" panose="05000000000000000000" pitchFamily="2" charset="2"/>
              <a:buChar char="q"/>
            </a:pPr>
            <a:r>
              <a:rPr lang="en-US" dirty="0"/>
              <a:t>Grove Park</a:t>
            </a:r>
          </a:p>
          <a:p>
            <a:pPr>
              <a:buFont typeface="Wingdings" panose="05000000000000000000" pitchFamily="2" charset="2"/>
              <a:buChar char="q"/>
            </a:pPr>
            <a:r>
              <a:rPr lang="en-US" dirty="0"/>
              <a:t>Center Hill Park </a:t>
            </a:r>
          </a:p>
          <a:p>
            <a:pPr>
              <a:buFont typeface="Wingdings" panose="05000000000000000000" pitchFamily="2" charset="2"/>
              <a:buChar char="q"/>
            </a:pPr>
            <a:r>
              <a:rPr lang="en-US" dirty="0"/>
              <a:t>Carey Park</a:t>
            </a:r>
          </a:p>
          <a:p>
            <a:pPr>
              <a:buFont typeface="Wingdings" panose="05000000000000000000" pitchFamily="2" charset="2"/>
              <a:buChar char="q"/>
            </a:pPr>
            <a:r>
              <a:rPr lang="en-US" dirty="0"/>
              <a:t>Whittier Mill Village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419600" cy="571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68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5676" y="5056251"/>
            <a:ext cx="8229600" cy="1619060"/>
          </a:xfrm>
        </p:spPr>
        <p:txBody>
          <a:bodyPr>
            <a:normAutofit fontScale="85000" lnSpcReduction="20000"/>
          </a:bodyPr>
          <a:lstStyle/>
          <a:p>
            <a:pPr>
              <a:buFont typeface="Wingdings" panose="05000000000000000000" pitchFamily="2" charset="2"/>
              <a:buChar char="q"/>
            </a:pPr>
            <a:r>
              <a:rPr lang="en-US" dirty="0"/>
              <a:t>The Proctor Creek Watershed includes all the streams and rivers that are upstream and downstream to and from Proctor Creek. There are 9 separate watersheds within Proctor Creek. </a:t>
            </a:r>
          </a:p>
          <a:p>
            <a:pPr marL="0" indent="0">
              <a:buNone/>
            </a:pPr>
            <a:endParaRPr lang="en-US" dirty="0"/>
          </a:p>
          <a:p>
            <a:pPr marL="0" indent="0" algn="ctr">
              <a:buNone/>
            </a:pPr>
            <a:r>
              <a:rPr lang="en-US" dirty="0"/>
              <a:t>TIP: Think of a watershed as a giant bathtub that collects all the water in an area, and directs it into Proctor Creek, which then flows into the Chattahoochee River.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7758953" cy="5056251"/>
          </a:xfrm>
          <a:prstGeom prst="rect">
            <a:avLst/>
          </a:prstGeom>
        </p:spPr>
      </p:pic>
    </p:spTree>
    <p:extLst>
      <p:ext uri="{BB962C8B-B14F-4D97-AF65-F5344CB8AC3E}">
        <p14:creationId xmlns:p14="http://schemas.microsoft.com/office/powerpoint/2010/main" val="393125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protect Proctor Creek?</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a:t>Atlanta obtains its drinking water from the Chattahoochee River. Since Proctor Creek flows directly into the Chattahoochee, pollution of the creek is a serious concern. </a:t>
            </a:r>
          </a:p>
          <a:p>
            <a:pPr>
              <a:buFont typeface="Wingdings" panose="05000000000000000000" pitchFamily="2" charset="2"/>
              <a:buChar char="q"/>
            </a:pPr>
            <a:r>
              <a:rPr lang="en-US" dirty="0"/>
              <a:t>When the ground is converted into hard surfaces like streets and sidewalks, water does not seep into the ground as it does with a natural surface like dirt or grass that can filter the water before it reaches a stream or groundwater. </a:t>
            </a:r>
          </a:p>
          <a:p>
            <a:pPr>
              <a:buFont typeface="Wingdings" panose="05000000000000000000" pitchFamily="2" charset="2"/>
              <a:buChar char="q"/>
            </a:pPr>
            <a:r>
              <a:rPr lang="en-US" dirty="0"/>
              <a:t>Instead, it runs along the street or sidewalk, picking up contaminants. These contaminants come from litter, animal waste, chemicals, and many other sources and are deposited into the watershed of Proctor Creek.  </a:t>
            </a:r>
          </a:p>
          <a:p>
            <a:pPr>
              <a:buFont typeface="Wingdings" panose="05000000000000000000" pitchFamily="2" charset="2"/>
              <a:buChar char="q"/>
            </a:pPr>
            <a:r>
              <a:rPr lang="en-US" dirty="0"/>
              <a:t>Currently the Proctor Creek Watershed is not meeting State water quality standards for fecal coliform. Fecal coliform is a bacteria that indicates that potential harmful pathogens may be present in the waterbody. When a watershed is not meeting standards, it is called impaired; Proctor Creek Watershed is an impaired watershed.</a:t>
            </a:r>
          </a:p>
        </p:txBody>
      </p:sp>
    </p:spTree>
    <p:extLst>
      <p:ext uri="{BB962C8B-B14F-4D97-AF65-F5344CB8AC3E}">
        <p14:creationId xmlns:p14="http://schemas.microsoft.com/office/powerpoint/2010/main" val="314070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1143000"/>
          </a:xfrm>
        </p:spPr>
        <p:txBody>
          <a:bodyPr/>
          <a:lstStyle/>
          <a:p>
            <a:r>
              <a:rPr lang="en-US" dirty="0"/>
              <a:t>Urban Waters Federal Partnership</a:t>
            </a:r>
          </a:p>
        </p:txBody>
      </p:sp>
      <p:sp>
        <p:nvSpPr>
          <p:cNvPr id="3" name="Content Placeholder 2"/>
          <p:cNvSpPr>
            <a:spLocks noGrp="1"/>
          </p:cNvSpPr>
          <p:nvPr>
            <p:ph idx="1"/>
          </p:nvPr>
        </p:nvSpPr>
        <p:spPr>
          <a:xfrm>
            <a:off x="3388658" y="1447800"/>
            <a:ext cx="4840941" cy="5181600"/>
          </a:xfrm>
        </p:spPr>
        <p:txBody>
          <a:bodyPr>
            <a:normAutofit fontScale="92500" lnSpcReduction="20000"/>
          </a:bodyPr>
          <a:lstStyle/>
          <a:p>
            <a:pPr marL="114300" indent="0">
              <a:buNone/>
            </a:pPr>
            <a:r>
              <a:rPr lang="en-US" sz="2400" dirty="0"/>
              <a:t>Proctor Creek was </a:t>
            </a:r>
            <a:r>
              <a:rPr lang="en-US" sz="2400" b="1" dirty="0">
                <a:solidFill>
                  <a:schemeClr val="tx2"/>
                </a:solidFill>
              </a:rPr>
              <a:t>one of 11 new sites selected in 2013 for expanding the work of the Urban Waters Federal Partnership</a:t>
            </a:r>
            <a:r>
              <a:rPr lang="en-US" sz="2400" dirty="0"/>
              <a:t>, a union of 13 federal agencies that focus on natural resources and economic development. </a:t>
            </a:r>
          </a:p>
          <a:p>
            <a:pPr marL="0" indent="0">
              <a:buNone/>
            </a:pPr>
            <a:endParaRPr lang="en-US" sz="2400" dirty="0"/>
          </a:p>
          <a:p>
            <a:pPr marL="114300" indent="0">
              <a:buNone/>
            </a:pPr>
            <a:r>
              <a:rPr lang="en-US" sz="2400" dirty="0"/>
              <a:t>The partnership is collaborating with community-led efforts to stimulate local economies, create local jobs, provide residents with skills and career options, improve quality of life, and protect Americans’ health by revitalizing urban waterways in under-served communities across the country.  </a:t>
            </a:r>
          </a:p>
          <a:p>
            <a:pPr marL="114300" indent="0">
              <a:buNone/>
            </a:pPr>
            <a:endParaRPr lang="en-US" sz="2400" dirty="0"/>
          </a:p>
          <a:p>
            <a:pPr marL="0" indent="0" algn="ctr">
              <a:buNone/>
            </a:pPr>
            <a:r>
              <a:rPr lang="en-US" sz="2400" dirty="0"/>
              <a:t>http://www.urbanwaters.gov/</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2857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2" y="4800600"/>
            <a:ext cx="3384177" cy="203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8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Proctor Creek Stewardship Council</a:t>
            </a:r>
          </a:p>
        </p:txBody>
      </p:sp>
      <p:sp>
        <p:nvSpPr>
          <p:cNvPr id="3" name="Content Placeholder 2"/>
          <p:cNvSpPr>
            <a:spLocks noGrp="1"/>
          </p:cNvSpPr>
          <p:nvPr>
            <p:ph idx="1"/>
          </p:nvPr>
        </p:nvSpPr>
        <p:spPr>
          <a:xfrm>
            <a:off x="152400" y="1295400"/>
            <a:ext cx="8229600" cy="5410200"/>
          </a:xfrm>
        </p:spPr>
        <p:txBody>
          <a:bodyPr>
            <a:normAutofit fontScale="62500" lnSpcReduction="20000"/>
          </a:bodyPr>
          <a:lstStyle/>
          <a:p>
            <a:pPr marL="0" indent="0">
              <a:buNone/>
            </a:pPr>
            <a:endParaRPr lang="en-US" sz="3100" dirty="0"/>
          </a:p>
          <a:p>
            <a:pPr marL="0" indent="0">
              <a:buNone/>
            </a:pPr>
            <a:r>
              <a:rPr lang="en-US" sz="3100" dirty="0"/>
              <a:t>The Proctor Creek Stewardship Council (PCSC) is a grassroots group of individuals who live and work in the watershed.  Concerned with protecting this critical water resource, and supported by partner organizations including: </a:t>
            </a:r>
          </a:p>
          <a:p>
            <a:pPr marL="0" indent="0">
              <a:buNone/>
            </a:pPr>
            <a:endParaRPr lang="en-US" sz="3100" dirty="0"/>
          </a:p>
          <a:p>
            <a:pPr>
              <a:buFont typeface="Wingdings" panose="05000000000000000000" pitchFamily="2" charset="2"/>
              <a:buChar char="q"/>
            </a:pPr>
            <a:r>
              <a:rPr lang="en-US" sz="3100" dirty="0"/>
              <a:t>West Atlanta Watershed Alliance </a:t>
            </a:r>
          </a:p>
          <a:p>
            <a:pPr>
              <a:buFont typeface="Wingdings" panose="05000000000000000000" pitchFamily="2" charset="2"/>
              <a:buChar char="q"/>
            </a:pPr>
            <a:r>
              <a:rPr lang="en-US" sz="3100" dirty="0"/>
              <a:t>Community Improvement Association</a:t>
            </a:r>
          </a:p>
          <a:p>
            <a:pPr>
              <a:buFont typeface="Wingdings" panose="05000000000000000000" pitchFamily="2" charset="2"/>
              <a:buChar char="q"/>
            </a:pPr>
            <a:r>
              <a:rPr lang="en-US" sz="3100" dirty="0"/>
              <a:t>Eco-Action</a:t>
            </a:r>
          </a:p>
          <a:p>
            <a:pPr>
              <a:buFont typeface="Wingdings" panose="05000000000000000000" pitchFamily="2" charset="2"/>
              <a:buChar char="q"/>
            </a:pPr>
            <a:r>
              <a:rPr lang="en-US" sz="3100" dirty="0"/>
              <a:t>Westside Communities Alliance</a:t>
            </a:r>
          </a:p>
          <a:p>
            <a:pPr>
              <a:buFont typeface="Wingdings" panose="05000000000000000000" pitchFamily="2" charset="2"/>
              <a:buChar char="q"/>
            </a:pPr>
            <a:r>
              <a:rPr lang="en-US" sz="3100" dirty="0"/>
              <a:t>National Wildlife Federation,</a:t>
            </a:r>
          </a:p>
          <a:p>
            <a:pPr>
              <a:buFont typeface="Wingdings" panose="05000000000000000000" pitchFamily="2" charset="2"/>
              <a:buChar char="q"/>
            </a:pPr>
            <a:r>
              <a:rPr lang="en-US" sz="3100" dirty="0"/>
              <a:t>Georgia State University,</a:t>
            </a:r>
          </a:p>
          <a:p>
            <a:pPr marL="0" indent="0">
              <a:buNone/>
            </a:pPr>
            <a:endParaRPr lang="en-US" sz="3100" dirty="0"/>
          </a:p>
          <a:p>
            <a:pPr marL="0" indent="0">
              <a:buNone/>
            </a:pPr>
            <a:endParaRPr lang="en-US" sz="3100" dirty="0"/>
          </a:p>
          <a:p>
            <a:pPr marL="0" indent="0" algn="ctr">
              <a:buNone/>
            </a:pPr>
            <a:r>
              <a:rPr lang="en-US" sz="3100" dirty="0"/>
              <a:t>The PCSC works to identify and advocate for solutions to challenges facing the watershed. The council’s aim is to preserve and enhance the unique cultural, recreational, natural resource, and ecological values of the entire watershed as an evolving community asset.</a:t>
            </a:r>
          </a:p>
          <a:p>
            <a:pPr marL="0" indent="0" algn="ctr">
              <a:buNone/>
            </a:pPr>
            <a:r>
              <a:rPr lang="en-US" sz="3100" dirty="0"/>
              <a:t>www.proctorcreek.org</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551" y="2514600"/>
            <a:ext cx="3054349" cy="229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75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a:t>Intrenchment</a:t>
            </a:r>
            <a:r>
              <a:rPr lang="en-US" dirty="0"/>
              <a:t> Creek </a:t>
            </a:r>
          </a:p>
        </p:txBody>
      </p:sp>
      <p:sp>
        <p:nvSpPr>
          <p:cNvPr id="3" name="Content Placeholder 2"/>
          <p:cNvSpPr>
            <a:spLocks noGrp="1"/>
          </p:cNvSpPr>
          <p:nvPr>
            <p:ph idx="1"/>
          </p:nvPr>
        </p:nvSpPr>
        <p:spPr>
          <a:xfrm>
            <a:off x="228600" y="5715000"/>
            <a:ext cx="8686800" cy="1143000"/>
          </a:xfrm>
        </p:spPr>
        <p:txBody>
          <a:bodyPr>
            <a:noAutofit/>
          </a:bodyPr>
          <a:lstStyle/>
          <a:p>
            <a:pPr marL="0" indent="0" algn="ctr">
              <a:buNone/>
            </a:pPr>
            <a:r>
              <a:rPr lang="en-US" sz="2000" dirty="0"/>
              <a:t>INTRENCHMENT CREEK RUNS THROUGH THE HEART OF SOUTHEAST ATLANTA.  IT ORIGINATES NEAR THE VERY CENTER OF THE CITY AND MEANDERS THROUGH THE SE QUADRANT UNTIL IT JOINS THE SOUTH RIVER AT 285.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4601601"/>
          </a:xfrm>
          <a:prstGeom prst="rect">
            <a:avLst/>
          </a:prstGeom>
        </p:spPr>
      </p:pic>
    </p:spTree>
    <p:extLst>
      <p:ext uri="{BB962C8B-B14F-4D97-AF65-F5344CB8AC3E}">
        <p14:creationId xmlns:p14="http://schemas.microsoft.com/office/powerpoint/2010/main" val="75633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4500" y="5867400"/>
            <a:ext cx="8229600" cy="762000"/>
          </a:xfrm>
        </p:spPr>
        <p:txBody>
          <a:bodyPr>
            <a:normAutofit/>
          </a:bodyPr>
          <a:lstStyle/>
          <a:p>
            <a:pPr marL="0" indent="0" algn="ctr">
              <a:buNone/>
            </a:pPr>
            <a:r>
              <a:rPr lang="en-US" dirty="0"/>
              <a:t>THE WATER IN INTRENCHMENT CREEK IS SO DIRTY THAT IT MUST BE CLEANED BEFORE IT IS ALLOWED TO ENTER THE SOUTH RIVER.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442200" cy="555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97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protect </a:t>
            </a:r>
            <a:r>
              <a:rPr lang="en-US" dirty="0" err="1"/>
              <a:t>Intrenchment</a:t>
            </a:r>
            <a:r>
              <a:rPr lang="en-US" dirty="0"/>
              <a:t> Creek?</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sz="2000" dirty="0"/>
              <a:t>Natural streams contribute to their surroundings: sustaining life and maintaining environmental stability.</a:t>
            </a:r>
          </a:p>
          <a:p>
            <a:pPr marL="114300" indent="0">
              <a:buNone/>
            </a:pPr>
            <a:endParaRPr lang="en-US" sz="2000" dirty="0"/>
          </a:p>
          <a:p>
            <a:pPr>
              <a:buFont typeface="Wingdings" panose="05000000000000000000" pitchFamily="2" charset="2"/>
              <a:buChar char="q"/>
            </a:pPr>
            <a:r>
              <a:rPr lang="en-US" sz="2000" dirty="0"/>
              <a:t>As more land becomes concrete, streams are </a:t>
            </a:r>
            <a:r>
              <a:rPr lang="en-US" sz="2000" dirty="0" err="1"/>
              <a:t>intrenched</a:t>
            </a:r>
            <a:r>
              <a:rPr lang="en-US" sz="2000" dirty="0"/>
              <a:t> (dug out and made more straight) to increase water removal from the area.</a:t>
            </a:r>
          </a:p>
          <a:p>
            <a:pPr marL="114300" indent="0">
              <a:buNone/>
            </a:pPr>
            <a:endParaRPr lang="en-US" sz="2000" dirty="0"/>
          </a:p>
          <a:p>
            <a:pPr>
              <a:buFont typeface="Wingdings" panose="05000000000000000000" pitchFamily="2" charset="2"/>
              <a:buChar char="q"/>
            </a:pPr>
            <a:r>
              <a:rPr lang="en-US" sz="2000" dirty="0" err="1"/>
              <a:t>Intrenchment</a:t>
            </a:r>
            <a:r>
              <a:rPr lang="en-US" sz="2000" dirty="0"/>
              <a:t> destroys the habitat of the waterway and encourages erosion. </a:t>
            </a:r>
          </a:p>
          <a:p>
            <a:pPr marL="114300" indent="0">
              <a:buNone/>
            </a:pPr>
            <a:endParaRPr lang="en-US" sz="2000" dirty="0"/>
          </a:p>
          <a:p>
            <a:pPr>
              <a:buFont typeface="Wingdings" panose="05000000000000000000" pitchFamily="2" charset="2"/>
              <a:buChar char="q"/>
            </a:pPr>
            <a:r>
              <a:rPr lang="en-US" sz="2000" dirty="0"/>
              <a:t>With the natural flood plain altered, the concrete does not allow water to absorb into the soil.  If the combined precipitation and runoff are not funneled out of the developed area quick enough, it can result in periodic </a:t>
            </a:r>
            <a:r>
              <a:rPr lang="en-US" sz="2000"/>
              <a:t>flooding.</a:t>
            </a:r>
          </a:p>
          <a:p>
            <a:pPr marL="114300" indent="0">
              <a:buNone/>
            </a:pPr>
            <a:endParaRPr lang="en-US" sz="2000" dirty="0"/>
          </a:p>
          <a:p>
            <a:pPr>
              <a:buFont typeface="Wingdings" panose="05000000000000000000" pitchFamily="2" charset="2"/>
              <a:buChar char="q"/>
            </a:pPr>
            <a:r>
              <a:rPr lang="en-US" sz="2000" dirty="0"/>
              <a:t>Pollutants from the developed area infect the stream and every waterway it joins on its journey to the sea.</a:t>
            </a:r>
          </a:p>
        </p:txBody>
      </p:sp>
    </p:spTree>
    <p:extLst>
      <p:ext uri="{BB962C8B-B14F-4D97-AF65-F5344CB8AC3E}">
        <p14:creationId xmlns:p14="http://schemas.microsoft.com/office/powerpoint/2010/main" val="50385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20000" cy="1143000"/>
          </a:xfrm>
        </p:spPr>
        <p:txBody>
          <a:bodyPr/>
          <a:lstStyle/>
          <a:p>
            <a:r>
              <a:rPr lang="en-US" dirty="0"/>
              <a:t>Background</a:t>
            </a:r>
          </a:p>
        </p:txBody>
      </p:sp>
      <p:sp>
        <p:nvSpPr>
          <p:cNvPr id="3" name="Content Placeholder 2"/>
          <p:cNvSpPr>
            <a:spLocks noGrp="1"/>
          </p:cNvSpPr>
          <p:nvPr>
            <p:ph idx="1"/>
          </p:nvPr>
        </p:nvSpPr>
        <p:spPr>
          <a:xfrm>
            <a:off x="228600" y="1524000"/>
            <a:ext cx="8229600" cy="4876800"/>
          </a:xfrm>
        </p:spPr>
        <p:txBody>
          <a:bodyPr>
            <a:normAutofit fontScale="92500"/>
          </a:bodyPr>
          <a:lstStyle/>
          <a:p>
            <a:pPr marL="0" indent="0">
              <a:buNone/>
            </a:pPr>
            <a:r>
              <a:rPr lang="en-US" dirty="0"/>
              <a:t>Over the past few years, Environmental Community Action Inc. (ECO-Action) has collaborated with a number of partners to build capacity and develop leadership for green infrastructure in the </a:t>
            </a:r>
            <a:r>
              <a:rPr lang="en-US" dirty="0" err="1"/>
              <a:t>Intrenchment</a:t>
            </a:r>
            <a:r>
              <a:rPr lang="en-US" dirty="0"/>
              <a:t> and Proctor Creek watersheds including;  </a:t>
            </a:r>
          </a:p>
          <a:p>
            <a:pPr marL="0" indent="0">
              <a:buNone/>
            </a:pPr>
            <a:endParaRPr lang="en-US" dirty="0"/>
          </a:p>
          <a:p>
            <a:r>
              <a:rPr lang="en-US" dirty="0"/>
              <a:t>American Rivers (AR)</a:t>
            </a:r>
          </a:p>
          <a:p>
            <a:r>
              <a:rPr lang="en-US" dirty="0"/>
              <a:t>West Atlanta Watershed (WAWA)</a:t>
            </a:r>
          </a:p>
          <a:p>
            <a:r>
              <a:rPr lang="en-US" dirty="0"/>
              <a:t>The Conservation Fund (TCF)</a:t>
            </a:r>
          </a:p>
          <a:p>
            <a:r>
              <a:rPr lang="en-US" dirty="0"/>
              <a:t>Park Pride (PP)</a:t>
            </a:r>
          </a:p>
          <a:p>
            <a:r>
              <a:rPr lang="en-US" dirty="0"/>
              <a:t>Community Improvement Association (CIA)</a:t>
            </a:r>
          </a:p>
          <a:p>
            <a:r>
              <a:rPr lang="en-US" dirty="0"/>
              <a:t>Metro Atlanta Urban Watershed Institute (MAUWI) </a:t>
            </a:r>
          </a:p>
          <a:p>
            <a:pPr marL="0" indent="0">
              <a:buNone/>
            </a:pPr>
            <a:endParaRPr lang="en-US" dirty="0"/>
          </a:p>
          <a:p>
            <a:pPr marL="0" indent="0" algn="ctr">
              <a:buNone/>
            </a:pPr>
            <a:r>
              <a:rPr lang="en-US" dirty="0"/>
              <a:t>This work has led to the creation of the Atlanta Watershed Learning Network.</a:t>
            </a:r>
          </a:p>
        </p:txBody>
      </p:sp>
    </p:spTree>
    <p:extLst>
      <p:ext uri="{BB962C8B-B14F-4D97-AF65-F5344CB8AC3E}">
        <p14:creationId xmlns:p14="http://schemas.microsoft.com/office/powerpoint/2010/main" val="246955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239000" cy="5562600"/>
          </a:xfrm>
        </p:spPr>
        <p:txBody>
          <a:bodyPr>
            <a:normAutofit/>
          </a:bodyPr>
          <a:lstStyle/>
          <a:p>
            <a:pPr marL="0" indent="0" algn="ctr">
              <a:buNone/>
            </a:pPr>
            <a:r>
              <a:rPr lang="en-US" sz="2400" i="1" dirty="0"/>
              <a:t>“The Atlanta Watershed Learning Network’s collective purpose is to create symbolic and substantive programs that enhance community outreach and engagement for the development and use of new parks like Boone Park West, especially in urban watersheds.  </a:t>
            </a:r>
          </a:p>
          <a:p>
            <a:pPr marL="0" indent="0" algn="ctr">
              <a:buNone/>
            </a:pPr>
            <a:endParaRPr lang="en-US" sz="2400" i="1" dirty="0"/>
          </a:p>
          <a:p>
            <a:pPr marL="0" indent="0" algn="ctr">
              <a:buNone/>
            </a:pPr>
            <a:r>
              <a:rPr lang="en-US" sz="2400" i="1" dirty="0"/>
              <a:t>We also intend for the application of green infrastructure to address stormwater issues in </a:t>
            </a:r>
            <a:r>
              <a:rPr lang="en-US" sz="2400" i="1" dirty="0" err="1"/>
              <a:t>Intrenchment</a:t>
            </a:r>
            <a:r>
              <a:rPr lang="en-US" sz="2400" i="1" dirty="0"/>
              <a:t> and Proctor Creek watershed communities.”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83474"/>
            <a:ext cx="3124200" cy="237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352925"/>
            <a:ext cx="5130053" cy="238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3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normAutofit lnSpcReduction="10000"/>
          </a:bodyPr>
          <a:lstStyle/>
          <a:p>
            <a:pPr marL="0" indent="0">
              <a:buNone/>
            </a:pPr>
            <a:r>
              <a:rPr lang="en-US" dirty="0"/>
              <a:t>The immediate purpose is to increase community capacity for engagement with parks and green infrastructure as community assets that will: </a:t>
            </a:r>
          </a:p>
          <a:p>
            <a:endParaRPr lang="en-US" dirty="0"/>
          </a:p>
          <a:p>
            <a:pPr marL="0" indent="0">
              <a:buNone/>
            </a:pPr>
            <a:r>
              <a:rPr lang="en-US" dirty="0"/>
              <a:t>1) Address flooding and stormwater issues; </a:t>
            </a:r>
          </a:p>
          <a:p>
            <a:pPr marL="0" indent="0">
              <a:buNone/>
            </a:pPr>
            <a:r>
              <a:rPr lang="en-US" dirty="0"/>
              <a:t>2) Employ residents; </a:t>
            </a:r>
          </a:p>
          <a:p>
            <a:pPr marL="0" indent="0">
              <a:buNone/>
            </a:pPr>
            <a:r>
              <a:rPr lang="en-US" dirty="0"/>
              <a:t>3) Provide opportunities for improved health, recreation and education; and </a:t>
            </a:r>
          </a:p>
          <a:p>
            <a:pPr marL="0" indent="0">
              <a:buNone/>
            </a:pPr>
            <a:r>
              <a:rPr lang="en-US" dirty="0"/>
              <a:t>4) Protect the watershed. </a:t>
            </a:r>
          </a:p>
          <a:p>
            <a:pPr marL="0" indent="0">
              <a:buNone/>
            </a:pPr>
            <a:endParaRPr lang="en-US" dirty="0"/>
          </a:p>
          <a:p>
            <a:pPr marL="0" indent="0" algn="ctr">
              <a:buNone/>
            </a:pPr>
            <a:r>
              <a:rPr lang="en-US" dirty="0"/>
              <a:t>This engagement process will </a:t>
            </a:r>
            <a:r>
              <a:rPr lang="en-US" b="1" dirty="0">
                <a:solidFill>
                  <a:schemeClr val="tx2"/>
                </a:solidFill>
              </a:rPr>
              <a:t>underscore equity, resiliency, and environmental justice in the planning and implementation </a:t>
            </a:r>
            <a:r>
              <a:rPr lang="en-US" dirty="0"/>
              <a:t>of parks and green Infrastructure. </a:t>
            </a:r>
          </a:p>
          <a:p>
            <a:endParaRPr lang="en-US" dirty="0"/>
          </a:p>
        </p:txBody>
      </p:sp>
    </p:spTree>
    <p:extLst>
      <p:ext uri="{BB962C8B-B14F-4D97-AF65-F5344CB8AC3E}">
        <p14:creationId xmlns:p14="http://schemas.microsoft.com/office/powerpoint/2010/main" val="70840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304800"/>
            <a:ext cx="4778188" cy="6400800"/>
          </a:xfrm>
        </p:spPr>
        <p:txBody>
          <a:bodyPr>
            <a:normAutofit fontScale="92500" lnSpcReduction="10000"/>
          </a:bodyPr>
          <a:lstStyle/>
          <a:p>
            <a:pPr marL="114300" indent="0" algn="ctr">
              <a:buNone/>
            </a:pPr>
            <a:r>
              <a:rPr lang="en-US" dirty="0"/>
              <a:t>ECO-Action envisions the Atlanta Watershed Learning Network as an inward-looking learning process that will grow resident participants to be leaders with the motivation, attitude, skills, knowledge (MASK) to inform and educate other residents and public/elected officials. </a:t>
            </a:r>
          </a:p>
          <a:p>
            <a:pPr marL="114300" indent="0">
              <a:buNone/>
            </a:pPr>
            <a:r>
              <a:rPr lang="en-US" dirty="0"/>
              <a:t> </a:t>
            </a:r>
          </a:p>
          <a:p>
            <a:pPr marL="114300" indent="0" algn="ctr">
              <a:buNone/>
            </a:pPr>
            <a:r>
              <a:rPr lang="en-US" dirty="0"/>
              <a:t>These participants can then take action to address flooding and prevent/reduce water pollution. </a:t>
            </a:r>
          </a:p>
          <a:p>
            <a:pPr marL="114300" indent="0" algn="ctr">
              <a:buNone/>
            </a:pPr>
            <a:endParaRPr lang="en-US" dirty="0"/>
          </a:p>
          <a:p>
            <a:pPr marL="114300" indent="0">
              <a:buNone/>
            </a:pPr>
            <a:endParaRPr lang="en-US" dirty="0"/>
          </a:p>
          <a:p>
            <a:pPr marL="114300" indent="0" algn="ctr">
              <a:buNone/>
            </a:pPr>
            <a:r>
              <a:rPr lang="en-US" dirty="0"/>
              <a:t>Simply put, </a:t>
            </a:r>
            <a:r>
              <a:rPr lang="en-US" b="1" dirty="0">
                <a:solidFill>
                  <a:schemeClr val="tx2"/>
                </a:solidFill>
              </a:rPr>
              <a:t>we are building community capacity to support the use of green stormwater infrastructure (GSI), integrated water management, and other sustainable measures that can address flooding issues while also protecting the </a:t>
            </a:r>
            <a:r>
              <a:rPr lang="en-US" b="1" dirty="0" err="1">
                <a:solidFill>
                  <a:schemeClr val="tx2"/>
                </a:solidFill>
              </a:rPr>
              <a:t>Intrenchment</a:t>
            </a:r>
            <a:r>
              <a:rPr lang="en-US" b="1" dirty="0">
                <a:solidFill>
                  <a:schemeClr val="tx2"/>
                </a:solidFill>
              </a:rPr>
              <a:t> and Proctor Creek watersheds.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76600" cy="262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5" y="2688042"/>
            <a:ext cx="3267635" cy="416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5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a:xfrm>
            <a:off x="35859" y="1447800"/>
            <a:ext cx="5029200" cy="5638800"/>
          </a:xfrm>
        </p:spPr>
        <p:txBody>
          <a:bodyPr>
            <a:normAutofit fontScale="85000" lnSpcReduction="20000"/>
          </a:bodyPr>
          <a:lstStyle/>
          <a:p>
            <a:pPr>
              <a:buFont typeface="Wingdings" panose="05000000000000000000" pitchFamily="2" charset="2"/>
              <a:buChar char="q"/>
            </a:pPr>
            <a:r>
              <a:rPr lang="en-US" dirty="0"/>
              <a:t>The goal of this collaborative effort is to </a:t>
            </a:r>
            <a:r>
              <a:rPr lang="en-US" b="1" dirty="0">
                <a:solidFill>
                  <a:schemeClr val="tx2"/>
                </a:solidFill>
              </a:rPr>
              <a:t>grow stewards and advocates from </a:t>
            </a:r>
            <a:r>
              <a:rPr lang="en-US" b="1" dirty="0" err="1">
                <a:solidFill>
                  <a:schemeClr val="tx2"/>
                </a:solidFill>
              </a:rPr>
              <a:t>Intrenchment</a:t>
            </a:r>
            <a:r>
              <a:rPr lang="en-US" b="1" dirty="0">
                <a:solidFill>
                  <a:schemeClr val="tx2"/>
                </a:solidFill>
              </a:rPr>
              <a:t> and Proctor Creek watersheds</a:t>
            </a:r>
            <a:r>
              <a:rPr lang="en-US" dirty="0"/>
              <a:t> who will provide leadership for the protection of the watersheds.  </a:t>
            </a:r>
          </a:p>
          <a:p>
            <a:pPr>
              <a:buFont typeface="Wingdings" panose="05000000000000000000" pitchFamily="2" charset="2"/>
              <a:buChar char="q"/>
            </a:pPr>
            <a:r>
              <a:rPr lang="en-US" b="1" dirty="0">
                <a:solidFill>
                  <a:schemeClr val="tx2"/>
                </a:solidFill>
              </a:rPr>
              <a:t>Stewards will develop, implement and evaluate stewardship/advocacy projects </a:t>
            </a:r>
            <a:r>
              <a:rPr lang="en-US" dirty="0"/>
              <a:t>that help mitigate the effects of urban stormwater runoff and urban blight and promote water conservation, green stormwater infrastructure and watershed protection in </a:t>
            </a:r>
            <a:r>
              <a:rPr lang="en-US" dirty="0" err="1"/>
              <a:t>Intrenchment</a:t>
            </a:r>
            <a:r>
              <a:rPr lang="en-US" dirty="0"/>
              <a:t> and Proctor Creek watersheds. </a:t>
            </a:r>
          </a:p>
          <a:p>
            <a:pPr>
              <a:buFont typeface="Wingdings" panose="05000000000000000000" pitchFamily="2" charset="2"/>
              <a:buChar char="q"/>
            </a:pPr>
            <a:r>
              <a:rPr lang="en-US" dirty="0"/>
              <a:t>These </a:t>
            </a:r>
            <a:r>
              <a:rPr lang="en-US" b="1" dirty="0">
                <a:solidFill>
                  <a:schemeClr val="tx2"/>
                </a:solidFill>
              </a:rPr>
              <a:t>stewards will also encourage others to become stewards</a:t>
            </a:r>
            <a:r>
              <a:rPr lang="en-US" dirty="0"/>
              <a:t> and increase community power to influence policy in their respective watersheds.  </a:t>
            </a:r>
          </a:p>
          <a:p>
            <a:pPr>
              <a:buFont typeface="Wingdings" panose="05000000000000000000" pitchFamily="2" charset="2"/>
              <a:buChar char="q"/>
            </a:pPr>
            <a:r>
              <a:rPr lang="en-US" dirty="0"/>
              <a:t>Participants will be encouraged to focus on projects that connect residents with the new parks and green infrastructure projects that are being implemented in their respective watersheds.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
            <a:ext cx="31115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648200"/>
            <a:ext cx="31115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2320178"/>
            <a:ext cx="3111500" cy="213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48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91400" cy="1143000"/>
          </a:xfrm>
        </p:spPr>
        <p:txBody>
          <a:bodyPr/>
          <a:lstStyle/>
          <a:p>
            <a:r>
              <a:rPr lang="en-US" dirty="0"/>
              <a:t>Short Term Goals </a:t>
            </a:r>
          </a:p>
        </p:txBody>
      </p:sp>
      <p:sp>
        <p:nvSpPr>
          <p:cNvPr id="3" name="Content Placeholder 2"/>
          <p:cNvSpPr>
            <a:spLocks noGrp="1"/>
          </p:cNvSpPr>
          <p:nvPr>
            <p:ph idx="1"/>
          </p:nvPr>
        </p:nvSpPr>
        <p:spPr>
          <a:xfrm>
            <a:off x="228600" y="1219200"/>
            <a:ext cx="8001000" cy="5943600"/>
          </a:xfrm>
        </p:spPr>
        <p:txBody>
          <a:bodyPr>
            <a:normAutofit/>
          </a:bodyPr>
          <a:lstStyle/>
          <a:p>
            <a:pPr>
              <a:buFont typeface="Wingdings" panose="05000000000000000000" pitchFamily="2" charset="2"/>
              <a:buChar char="q"/>
            </a:pPr>
            <a:r>
              <a:rPr lang="en-US" dirty="0"/>
              <a:t>Work with the advocates from the </a:t>
            </a:r>
            <a:r>
              <a:rPr lang="en-US" dirty="0" err="1"/>
              <a:t>Intrenchment</a:t>
            </a:r>
            <a:r>
              <a:rPr lang="en-US" dirty="0"/>
              <a:t> Creek and Stewards of the Proctor Creek Stewardship Council to create a series of community forums and workshops around the themes of understanding the watershed, green stormwater infrastructure, climate change, flooding environmental justice, and the role parks and greenspaces can play in supporting positive community-driven change. </a:t>
            </a:r>
          </a:p>
          <a:p>
            <a:pPr marL="114300" indent="0">
              <a:buNone/>
            </a:pPr>
            <a:endParaRPr lang="en-US" dirty="0"/>
          </a:p>
          <a:p>
            <a:pPr>
              <a:buFont typeface="Wingdings" panose="05000000000000000000" pitchFamily="2" charset="2"/>
              <a:buChar char="q"/>
            </a:pPr>
            <a:r>
              <a:rPr lang="en-US" dirty="0"/>
              <a:t>Enhance and then scale the Watershed Advocacy Training for Empowered and Resilient Communities (WATER Communities) model developed in SE Atlanta into other watersheds. </a:t>
            </a:r>
          </a:p>
          <a:p>
            <a:pPr marL="114300" indent="0">
              <a:buNone/>
            </a:pPr>
            <a:endParaRPr lang="en-US" dirty="0"/>
          </a:p>
          <a:p>
            <a:pPr>
              <a:buFont typeface="Wingdings" panose="05000000000000000000" pitchFamily="2" charset="2"/>
              <a:buChar char="q"/>
            </a:pPr>
            <a:r>
              <a:rPr lang="en-US" dirty="0"/>
              <a:t>Prepare and maximize opportunities for trainers and trainees to present together as a team at local gatherings and key professional development workshops and conferences   </a:t>
            </a:r>
          </a:p>
          <a:p>
            <a:endParaRPr lang="en-US" dirty="0"/>
          </a:p>
        </p:txBody>
      </p:sp>
    </p:spTree>
    <p:extLst>
      <p:ext uri="{BB962C8B-B14F-4D97-AF65-F5344CB8AC3E}">
        <p14:creationId xmlns:p14="http://schemas.microsoft.com/office/powerpoint/2010/main" val="407951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Term Goals (cont.)</a:t>
            </a:r>
          </a:p>
        </p:txBody>
      </p:sp>
      <p:sp>
        <p:nvSpPr>
          <p:cNvPr id="3" name="Content Placeholder 2"/>
          <p:cNvSpPr>
            <a:spLocks noGrp="1"/>
          </p:cNvSpPr>
          <p:nvPr>
            <p:ph idx="1"/>
          </p:nvPr>
        </p:nvSpPr>
        <p:spPr>
          <a:xfrm>
            <a:off x="228600" y="1524000"/>
            <a:ext cx="7620000" cy="4800600"/>
          </a:xfrm>
        </p:spPr>
        <p:txBody>
          <a:bodyPr>
            <a:normAutofit fontScale="92500"/>
          </a:bodyPr>
          <a:lstStyle/>
          <a:p>
            <a:pPr>
              <a:buFont typeface="Wingdings" panose="05000000000000000000" pitchFamily="2" charset="2"/>
              <a:buChar char="q"/>
            </a:pPr>
            <a:r>
              <a:rPr lang="en-US" dirty="0"/>
              <a:t>Working with the Boone Park West Community Steering Committee, we will support the development of a park stewardship and maintenance plan for Boone Park West and create a training protocol that includes an engagement strategy between City of Atlanta (COA) Office of Park’s staff and residents.</a:t>
            </a:r>
          </a:p>
          <a:p>
            <a:pPr marL="114300" indent="0">
              <a:buNone/>
            </a:pPr>
            <a:endParaRPr lang="en-US" dirty="0"/>
          </a:p>
          <a:p>
            <a:pPr>
              <a:buFont typeface="Wingdings" panose="05000000000000000000" pitchFamily="2" charset="2"/>
              <a:buChar char="q"/>
            </a:pPr>
            <a:r>
              <a:rPr lang="en-US" dirty="0"/>
              <a:t>Work with COA Office of Sustainability with resources like Jennifer Carlisle Water Efficiency, COA Water Education with Kim Davis and COA Office of Resiliency to incorporate Sustainability initiatives into the programming.</a:t>
            </a:r>
          </a:p>
          <a:p>
            <a:pPr marL="114300" indent="0">
              <a:buNone/>
            </a:pPr>
            <a:endParaRPr lang="en-US" dirty="0"/>
          </a:p>
          <a:p>
            <a:pPr>
              <a:buFont typeface="Wingdings" panose="05000000000000000000" pitchFamily="2" charset="2"/>
              <a:buChar char="q"/>
            </a:pPr>
            <a:r>
              <a:rPr lang="en-US" dirty="0"/>
              <a:t>Work with COA Department of Watershed Management with resources like Susan Rutherford and Julie Owens to help with training or provide technical assistants as consultants.</a:t>
            </a:r>
          </a:p>
          <a:p>
            <a:endParaRPr lang="en-US" dirty="0"/>
          </a:p>
        </p:txBody>
      </p:sp>
    </p:spTree>
    <p:extLst>
      <p:ext uri="{BB962C8B-B14F-4D97-AF65-F5344CB8AC3E}">
        <p14:creationId xmlns:p14="http://schemas.microsoft.com/office/powerpoint/2010/main" val="332521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Goals </a:t>
            </a:r>
          </a:p>
        </p:txBody>
      </p:sp>
      <p:sp>
        <p:nvSpPr>
          <p:cNvPr id="3" name="Content Placeholder 2"/>
          <p:cNvSpPr>
            <a:spLocks noGrp="1"/>
          </p:cNvSpPr>
          <p:nvPr>
            <p:ph idx="1"/>
          </p:nvPr>
        </p:nvSpPr>
        <p:spPr>
          <a:xfrm>
            <a:off x="3657600" y="1447800"/>
            <a:ext cx="4800600" cy="5410199"/>
          </a:xfrm>
        </p:spPr>
        <p:txBody>
          <a:bodyPr>
            <a:normAutofit fontScale="92500" lnSpcReduction="10000"/>
          </a:bodyPr>
          <a:lstStyle/>
          <a:p>
            <a:pPr>
              <a:buFont typeface="Wingdings" panose="05000000000000000000" pitchFamily="2" charset="2"/>
              <a:buChar char="q"/>
            </a:pPr>
            <a:r>
              <a:rPr lang="en-US" sz="2400" dirty="0"/>
              <a:t>Work with the local community to implement the Living Cities Initiative (LCI) GSI recommendations and integrated stormwater management that that will help address localized flooding around Turner Field and Falcon Stadium communities </a:t>
            </a:r>
          </a:p>
          <a:p>
            <a:pPr marL="114300" indent="0">
              <a:buNone/>
            </a:pPr>
            <a:endParaRPr lang="en-US" sz="2400" dirty="0"/>
          </a:p>
          <a:p>
            <a:pPr>
              <a:buFont typeface="Wingdings" panose="05000000000000000000" pitchFamily="2" charset="2"/>
              <a:buChar char="q"/>
            </a:pPr>
            <a:r>
              <a:rPr lang="en-US" sz="2400" dirty="0"/>
              <a:t>Advocate for advancement of the equitable implementation of GSI city-wide</a:t>
            </a:r>
          </a:p>
          <a:p>
            <a:pPr marL="114300" indent="0">
              <a:buNone/>
            </a:pPr>
            <a:endParaRPr lang="en-US" sz="2400" dirty="0"/>
          </a:p>
          <a:p>
            <a:pPr>
              <a:buFont typeface="Wingdings" panose="05000000000000000000" pitchFamily="2" charset="2"/>
              <a:buChar char="q"/>
            </a:pPr>
            <a:r>
              <a:rPr lang="en-US" sz="2400" dirty="0"/>
              <a:t>Help the City of Atlanta improve their community engagement strategy by modeling a more authentic community engagement.</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38100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30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273</TotalTime>
  <Words>1665</Words>
  <Application>Microsoft Office PowerPoint</Application>
  <PresentationFormat>On-screen Show (4:3)</PresentationFormat>
  <Paragraphs>142</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Atlanta Watershed Learning Network: Intrenchment Creek and Proctor Creek Watersheds, Atlanta GA </vt:lpstr>
      <vt:lpstr>Background</vt:lpstr>
      <vt:lpstr>PowerPoint Presentation</vt:lpstr>
      <vt:lpstr>Purpose</vt:lpstr>
      <vt:lpstr>PowerPoint Presentation</vt:lpstr>
      <vt:lpstr>GOALS</vt:lpstr>
      <vt:lpstr>Short Term Goals </vt:lpstr>
      <vt:lpstr>Short Term Goals (cont.)</vt:lpstr>
      <vt:lpstr>Long Term Goals </vt:lpstr>
      <vt:lpstr>Participant Expectations </vt:lpstr>
      <vt:lpstr>Participant Expectations(cont.) </vt:lpstr>
      <vt:lpstr>Proctor Creek</vt:lpstr>
      <vt:lpstr>PowerPoint Presentation</vt:lpstr>
      <vt:lpstr>Why protect Proctor Creek?</vt:lpstr>
      <vt:lpstr>Urban Waters Federal Partnership</vt:lpstr>
      <vt:lpstr>The Proctor Creek Stewardship Council</vt:lpstr>
      <vt:lpstr>Intrenchment Creek </vt:lpstr>
      <vt:lpstr>PowerPoint Presentation</vt:lpstr>
      <vt:lpstr>Why protect Intrenchment Creek?</vt:lpstr>
    </vt:vector>
  </TitlesOfParts>
  <Company>American Rivers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Combs</dc:creator>
  <cp:lastModifiedBy>New User</cp:lastModifiedBy>
  <cp:revision>24</cp:revision>
  <dcterms:created xsi:type="dcterms:W3CDTF">2017-04-26T15:31:13Z</dcterms:created>
  <dcterms:modified xsi:type="dcterms:W3CDTF">2017-12-04T00:39:02Z</dcterms:modified>
</cp:coreProperties>
</file>