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6" r:id="rId2"/>
    <p:sldId id="257" r:id="rId3"/>
    <p:sldId id="258" r:id="rId4"/>
    <p:sldId id="266" r:id="rId5"/>
    <p:sldId id="259" r:id="rId6"/>
    <p:sldId id="260" r:id="rId7"/>
    <p:sldId id="264" r:id="rId8"/>
    <p:sldId id="261" r:id="rId9"/>
    <p:sldId id="262" r:id="rId10"/>
    <p:sldId id="263"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9" autoAdjust="0"/>
    <p:restoredTop sz="45972" autoAdjust="0"/>
  </p:normalViewPr>
  <p:slideViewPr>
    <p:cSldViewPr snapToGrid="0">
      <p:cViewPr varScale="1">
        <p:scale>
          <a:sx n="49" d="100"/>
          <a:sy n="49" d="100"/>
        </p:scale>
        <p:origin x="286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10276D-9291-4BC6-AED9-3F7FB25FEF74}" type="datetimeFigureOut">
              <a:rPr lang="en-US" smtClean="0"/>
              <a:t>9/30/2018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6A8C39-BC3E-4572-B398-A65F996DC65B}" type="slidenum">
              <a:rPr lang="en-US" smtClean="0"/>
              <a:t>‹#›</a:t>
            </a:fld>
            <a:endParaRPr lang="en-US"/>
          </a:p>
        </p:txBody>
      </p:sp>
    </p:spTree>
    <p:extLst>
      <p:ext uri="{BB962C8B-B14F-4D97-AF65-F5344CB8AC3E}">
        <p14:creationId xmlns:p14="http://schemas.microsoft.com/office/powerpoint/2010/main" val="993927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ciencedirect.com/science/article/pii/S187705091500286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ciencedirect.com/science/article/pii/S187705091500286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cap="none"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cap="none" dirty="0" smtClean="0">
                <a:latin typeface="+mn-lt"/>
              </a:rPr>
              <a:t>Welcome</a:t>
            </a:r>
            <a:r>
              <a:rPr lang="en-US" sz="1200" i="0" cap="none" baseline="0" dirty="0" smtClean="0">
                <a:latin typeface="+mn-lt"/>
              </a:rPr>
              <a:t> to the watershed learning network.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cap="none" baseline="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cap="none" dirty="0" smtClean="0">
                <a:latin typeface="+mn-lt"/>
              </a:rPr>
              <a:t>This material was based on a curriculum developed by members of the Atlanta Watershed Learning Network, led by Dr. Yomi </a:t>
            </a:r>
            <a:r>
              <a:rPr lang="en-US" sz="1200" i="0" cap="none" dirty="0" err="1" smtClean="0">
                <a:latin typeface="+mn-lt"/>
              </a:rPr>
              <a:t>Noibi</a:t>
            </a:r>
            <a:r>
              <a:rPr lang="en-US" sz="1200" i="0" cap="none" baseline="0" dirty="0" smtClean="0">
                <a:latin typeface="+mn-lt"/>
              </a:rPr>
              <a:t> of Eco-Action.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cap="none" dirty="0" smtClean="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cap="none" dirty="0" smtClean="0">
                <a:latin typeface="+mn-lt"/>
              </a:rPr>
              <a:t>Unless otherwise</a:t>
            </a:r>
            <a:r>
              <a:rPr lang="en-US" sz="1200" i="0" cap="none" baseline="0" dirty="0" smtClean="0">
                <a:latin typeface="+mn-lt"/>
              </a:rPr>
              <a:t> noted, all of the diagrams and models used in the modules were created by Diane </a:t>
            </a:r>
            <a:r>
              <a:rPr lang="en-US" sz="1200" i="0" cap="none" baseline="0" dirty="0" err="1" smtClean="0">
                <a:latin typeface="+mn-lt"/>
              </a:rPr>
              <a:t>Kelment</a:t>
            </a:r>
            <a:r>
              <a:rPr lang="en-US" sz="1200" i="0" cap="none" baseline="0" dirty="0" smtClean="0">
                <a:latin typeface="+mn-lt"/>
              </a:rPr>
              <a:t>, the video material was captured and edited in large part by Allison </a:t>
            </a:r>
            <a:r>
              <a:rPr lang="en-US" sz="1200" i="0" cap="none" baseline="0" dirty="0" err="1" smtClean="0">
                <a:latin typeface="+mn-lt"/>
              </a:rPr>
              <a:t>Krausman</a:t>
            </a:r>
            <a:r>
              <a:rPr lang="en-US" sz="1200" i="0" cap="none" baseline="0" dirty="0" smtClean="0">
                <a:latin typeface="+mn-lt"/>
              </a:rPr>
              <a:t>, and the images used in the modules were taken by the students or instructor of the urban ecology course at UGA in 2018 or the West Atlanta Watershed Alliance.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cap="none" baseline="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cap="none" dirty="0" smtClean="0">
                <a:latin typeface="+mn-lt"/>
              </a:rPr>
              <a:t>The views and opinions expressed in these materials are those of the authors and do not necessarily reflect the official policy or position of the University of Georgia.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cap="none" dirty="0" smtClean="0">
              <a:latin typeface="+mn-lt"/>
            </a:endParaRPr>
          </a:p>
        </p:txBody>
      </p:sp>
      <p:sp>
        <p:nvSpPr>
          <p:cNvPr id="4" name="Slide Number Placeholder 3"/>
          <p:cNvSpPr>
            <a:spLocks noGrp="1"/>
          </p:cNvSpPr>
          <p:nvPr>
            <p:ph type="sldNum" sz="quarter" idx="10"/>
          </p:nvPr>
        </p:nvSpPr>
        <p:spPr/>
        <p:txBody>
          <a:bodyPr/>
          <a:lstStyle/>
          <a:p>
            <a:fld id="{A46A8C39-BC3E-4572-B398-A65F996DC65B}" type="slidenum">
              <a:rPr lang="en-US" smtClean="0"/>
              <a:t>1</a:t>
            </a:fld>
            <a:endParaRPr lang="en-US"/>
          </a:p>
        </p:txBody>
      </p:sp>
    </p:spTree>
    <p:extLst>
      <p:ext uri="{BB962C8B-B14F-4D97-AF65-F5344CB8AC3E}">
        <p14:creationId xmlns:p14="http://schemas.microsoft.com/office/powerpoint/2010/main" val="143823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many </a:t>
            </a:r>
            <a:r>
              <a:rPr lang="en-US" dirty="0" smtClean="0"/>
              <a:t>elements associated with urban</a:t>
            </a:r>
            <a:r>
              <a:rPr lang="en-US" baseline="0" dirty="0" smtClean="0"/>
              <a:t> watersheds and urban watershed management that affect the human condition. You can see some of them here. We do not assert that we have included all of the elements in this complex system. However, we have tried to identify some of the primary elements associated with the human condition in urban watersheds. </a:t>
            </a:r>
          </a:p>
          <a:p>
            <a:endParaRPr lang="en-US" baseline="0" dirty="0" smtClean="0"/>
          </a:p>
          <a:p>
            <a:r>
              <a:rPr lang="en-US" baseline="0" dirty="0" smtClean="0"/>
              <a:t>Our hope is that by engaging in these modules and by thinking of urban watersheds as complex, but definable systems, community members from around the US and throughout the world will be empowered with the knowledge to:</a:t>
            </a:r>
          </a:p>
          <a:p>
            <a:pPr marL="171450" indent="-171450">
              <a:buFont typeface="Arial" panose="020B0604020202020204" pitchFamily="34" charset="0"/>
              <a:buChar char="•"/>
            </a:pPr>
            <a:r>
              <a:rPr lang="en-US" dirty="0" smtClean="0"/>
              <a:t>Restore and protect the ecological health of urban watersheds</a:t>
            </a:r>
          </a:p>
          <a:p>
            <a:pPr marL="171450" indent="-171450">
              <a:buFont typeface="Arial" panose="020B0604020202020204" pitchFamily="34" charset="0"/>
              <a:buChar char="•"/>
            </a:pPr>
            <a:r>
              <a:rPr lang="en-US" baseline="0" dirty="0" smtClean="0"/>
              <a:t>Create</a:t>
            </a:r>
            <a:r>
              <a:rPr lang="en-US" dirty="0" smtClean="0"/>
              <a:t> conditions and opportunities to improve the quality of life of residents of urban watersheds</a:t>
            </a:r>
          </a:p>
          <a:p>
            <a:pPr marL="171450" indent="-171450">
              <a:buFont typeface="Arial" panose="020B0604020202020204" pitchFamily="34" charset="0"/>
              <a:buChar char="•"/>
            </a:pPr>
            <a:r>
              <a:rPr lang="en-US" dirty="0" smtClean="0"/>
              <a:t>Facilitate equitable relationships between community stakeholders (public and private) that nurture cooperation, collaboration, and partnerships for projects integrating blue, green, and grey infrastructure to address flooding</a:t>
            </a:r>
          </a:p>
          <a:p>
            <a:pPr marL="171450" indent="-171450">
              <a:buFont typeface="Arial" panose="020B0604020202020204" pitchFamily="34" charset="0"/>
              <a:buChar char="•"/>
            </a:pPr>
            <a:r>
              <a:rPr lang="en-US" dirty="0" smtClean="0"/>
              <a:t>Organize and advocate for an environment where every watershed is resilient to climate change</a:t>
            </a:r>
          </a:p>
          <a:p>
            <a:pPr marL="171450" indent="-171450">
              <a:buFont typeface="Arial" panose="020B0604020202020204" pitchFamily="34" charset="0"/>
              <a:buChar char="•"/>
            </a:pPr>
            <a:r>
              <a:rPr lang="en-US" dirty="0" smtClean="0"/>
              <a:t>Promote city watershed programs that make a difference and advocate for a change of programs that do not provide sustainable solutions to water quality issues in urban environments,</a:t>
            </a:r>
            <a:r>
              <a:rPr lang="en-US" baseline="0" dirty="0" smtClean="0"/>
              <a:t> and </a:t>
            </a:r>
          </a:p>
          <a:p>
            <a:pPr marL="171450" indent="-171450">
              <a:buFont typeface="Arial" panose="020B0604020202020204" pitchFamily="34" charset="0"/>
              <a:buChar char="•"/>
            </a:pPr>
            <a:r>
              <a:rPr lang="en-US" dirty="0" smtClean="0"/>
              <a:t>Develop a learning community devoted to learning about problem-solving for water quality and </a:t>
            </a:r>
            <a:r>
              <a:rPr lang="en-US" dirty="0" err="1" smtClean="0"/>
              <a:t>stormwater</a:t>
            </a:r>
            <a:r>
              <a:rPr lang="en-US" dirty="0" smtClean="0"/>
              <a:t> issues from an holistic, sustainable, and resilient perspectives. </a:t>
            </a:r>
          </a:p>
          <a:p>
            <a:endParaRPr lang="en-US" dirty="0" smtClean="0"/>
          </a:p>
          <a:p>
            <a:r>
              <a:rPr lang="en-US" dirty="0" smtClean="0"/>
              <a:t>As</a:t>
            </a:r>
            <a:r>
              <a:rPr lang="en-US" baseline="0" dirty="0" smtClean="0"/>
              <a:t> you proceed through the modules, we hope that you will grow to understand the connections between the social, economic, and environmental characteristics of urban watersheds.</a:t>
            </a:r>
          </a:p>
          <a:p>
            <a:endParaRPr lang="en-US" baseline="0" dirty="0" smtClean="0"/>
          </a:p>
          <a:p>
            <a:r>
              <a:rPr lang="en-US" baseline="0" dirty="0" smtClean="0"/>
              <a:t>We encourage you to, as you proceed through the program, to develop your own systems model. Consider what you would place in the center of your system. What do you want to understand? Flooding, human health, biodiversity, job opportunities in green infrastructure?</a:t>
            </a:r>
          </a:p>
          <a:p>
            <a:endParaRPr lang="en-US" baseline="0" dirty="0" smtClean="0"/>
          </a:p>
          <a:p>
            <a:r>
              <a:rPr lang="en-US" baseline="0" dirty="0" smtClean="0"/>
              <a:t>Once you have decided the purpose of your system, ask yourself, “What are the appropriate elements and interactions in the model, and what do you need to learn about the system in order to make the types of change you would like to see in the system?”</a:t>
            </a:r>
          </a:p>
          <a:p>
            <a:endParaRPr lang="en-US" baseline="0" dirty="0" smtClean="0"/>
          </a:p>
          <a:p>
            <a:r>
              <a:rPr lang="en-US" baseline="0" dirty="0" smtClean="0"/>
              <a:t>Next, consider what you have learned in the WLN that can help you design and understand your system.</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Good luck on your journey.</a:t>
            </a:r>
            <a:endParaRPr lang="en-US" dirty="0" smtClean="0"/>
          </a:p>
          <a:p>
            <a:endParaRPr lang="en-US" dirty="0"/>
          </a:p>
        </p:txBody>
      </p:sp>
      <p:sp>
        <p:nvSpPr>
          <p:cNvPr id="4" name="Slide Number Placeholder 3"/>
          <p:cNvSpPr>
            <a:spLocks noGrp="1"/>
          </p:cNvSpPr>
          <p:nvPr>
            <p:ph type="sldNum" sz="quarter" idx="10"/>
          </p:nvPr>
        </p:nvSpPr>
        <p:spPr/>
        <p:txBody>
          <a:bodyPr/>
          <a:lstStyle/>
          <a:p>
            <a:fld id="{A46A8C39-BC3E-4572-B398-A65F996DC65B}" type="slidenum">
              <a:rPr lang="en-US" smtClean="0"/>
              <a:t>10</a:t>
            </a:fld>
            <a:endParaRPr lang="en-US"/>
          </a:p>
        </p:txBody>
      </p:sp>
    </p:spTree>
    <p:extLst>
      <p:ext uri="{BB962C8B-B14F-4D97-AF65-F5344CB8AC3E}">
        <p14:creationId xmlns:p14="http://schemas.microsoft.com/office/powerpoint/2010/main" val="3060688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Often</a:t>
            </a:r>
            <a:r>
              <a:rPr lang="en-US" baseline="0" dirty="0" smtClean="0"/>
              <a:t>, problems people face in urban watersheds are complicated. In order to learn how to engage in watershed governance, it can be helpful to think about the different elements affecting ecological, social, and economic conditions in urban watersheds. Therefore, it may be beneficial to think of urban watersheds as systems. </a:t>
            </a:r>
            <a:endParaRPr lang="en-US" dirty="0"/>
          </a:p>
        </p:txBody>
      </p:sp>
      <p:sp>
        <p:nvSpPr>
          <p:cNvPr id="4" name="Slide Number Placeholder 3"/>
          <p:cNvSpPr>
            <a:spLocks noGrp="1"/>
          </p:cNvSpPr>
          <p:nvPr>
            <p:ph type="sldNum" sz="quarter" idx="10"/>
          </p:nvPr>
        </p:nvSpPr>
        <p:spPr/>
        <p:txBody>
          <a:bodyPr/>
          <a:lstStyle/>
          <a:p>
            <a:fld id="{A46A8C39-BC3E-4572-B398-A65F996DC65B}" type="slidenum">
              <a:rPr lang="en-US" smtClean="0"/>
              <a:t>2</a:t>
            </a:fld>
            <a:endParaRPr lang="en-US"/>
          </a:p>
        </p:txBody>
      </p:sp>
    </p:spTree>
    <p:extLst>
      <p:ext uri="{BB962C8B-B14F-4D97-AF65-F5344CB8AC3E}">
        <p14:creationId xmlns:p14="http://schemas.microsoft.com/office/powerpoint/2010/main" val="1380273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urban water cycle is complex. Water moves from groundwater, rivers,</a:t>
            </a:r>
            <a:r>
              <a:rPr lang="en-US" baseline="0" dirty="0" smtClean="0"/>
              <a:t> streams, and lakes into homes and businesses, is used by humans and flows back into the environment. In urban areas, precipitation from rain and snow storms falls on to roofs and ground that is often covered by pavement. Rather than percolating through soil and entering groundwater supplies, precipitation flows over land and can flood neighborhoods. Regulations governing environmental quality, and the age of a city’s infrastructure and rate at which a city is growing or shrinking interact with environmental conditions to create new watershed dynamics. Complex problems are often described as “wicked problems”.</a:t>
            </a:r>
            <a:endParaRPr lang="en-US" dirty="0"/>
          </a:p>
        </p:txBody>
      </p:sp>
      <p:sp>
        <p:nvSpPr>
          <p:cNvPr id="4" name="Slide Number Placeholder 3"/>
          <p:cNvSpPr>
            <a:spLocks noGrp="1"/>
          </p:cNvSpPr>
          <p:nvPr>
            <p:ph type="sldNum" sz="quarter" idx="10"/>
          </p:nvPr>
        </p:nvSpPr>
        <p:spPr/>
        <p:txBody>
          <a:bodyPr/>
          <a:lstStyle/>
          <a:p>
            <a:fld id="{A46A8C39-BC3E-4572-B398-A65F996DC65B}" type="slidenum">
              <a:rPr lang="en-US" smtClean="0"/>
              <a:t>3</a:t>
            </a:fld>
            <a:endParaRPr lang="en-US"/>
          </a:p>
        </p:txBody>
      </p:sp>
    </p:spTree>
    <p:extLst>
      <p:ext uri="{BB962C8B-B14F-4D97-AF65-F5344CB8AC3E}">
        <p14:creationId xmlns:p14="http://schemas.microsoft.com/office/powerpoint/2010/main" val="1486316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1"/>
                </a:solidFill>
              </a:rPr>
              <a:t>. </a:t>
            </a:r>
            <a:r>
              <a:rPr lang="en-US" sz="1200" i="1" dirty="0" smtClean="0">
                <a:solidFill>
                  <a:schemeClr val="tx1"/>
                </a:solidFill>
              </a:rPr>
              <a:t>“A wicked problem is a social or cultural problem that is difficult or impossible to solve for as many as four reasons: incomplete or contradictory knowledge, the number of people and opinions involved, the large economic burden, and the interconnected nature of these problems with other problems.”</a:t>
            </a:r>
            <a:r>
              <a:rPr lang="en-US" sz="1200" i="1" baseline="30000" dirty="0" smtClean="0">
                <a:solidFill>
                  <a:schemeClr val="tx1"/>
                </a:solidFill>
              </a:rPr>
              <a:t>1</a:t>
            </a:r>
            <a:r>
              <a:rPr lang="en-US" sz="1200" dirty="0" smtClean="0">
                <a:solidFill>
                  <a:schemeClr val="tx1"/>
                </a:solidFill>
              </a:rPr>
              <a:t> </a:t>
            </a:r>
          </a:p>
          <a:p>
            <a:endParaRPr lang="en-US"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30000" dirty="0" smtClean="0"/>
              <a:t>1</a:t>
            </a:r>
            <a:r>
              <a:rPr lang="en-US" sz="1200" dirty="0" smtClean="0"/>
              <a:t>https://www.wickedproblems.com/read.php</a:t>
            </a:r>
          </a:p>
          <a:p>
            <a:endParaRPr lang="en-US" dirty="0"/>
          </a:p>
        </p:txBody>
      </p:sp>
      <p:sp>
        <p:nvSpPr>
          <p:cNvPr id="4" name="Slide Number Placeholder 3"/>
          <p:cNvSpPr>
            <a:spLocks noGrp="1"/>
          </p:cNvSpPr>
          <p:nvPr>
            <p:ph type="sldNum" sz="quarter" idx="10"/>
          </p:nvPr>
        </p:nvSpPr>
        <p:spPr/>
        <p:txBody>
          <a:bodyPr/>
          <a:lstStyle/>
          <a:p>
            <a:fld id="{A46A8C39-BC3E-4572-B398-A65F996DC65B}" type="slidenum">
              <a:rPr lang="en-US" smtClean="0"/>
              <a:t>4</a:t>
            </a:fld>
            <a:endParaRPr lang="en-US"/>
          </a:p>
        </p:txBody>
      </p:sp>
    </p:spTree>
    <p:extLst>
      <p:ext uri="{BB962C8B-B14F-4D97-AF65-F5344CB8AC3E}">
        <p14:creationId xmlns:p14="http://schemas.microsoft.com/office/powerpoint/2010/main" val="749086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In</a:t>
            </a:r>
            <a:r>
              <a:rPr lang="en-US" sz="1400" baseline="0" dirty="0" smtClean="0"/>
              <a:t> order to understand such complexity, it can be helpful to think of an urban watershed using a systems perspective. </a:t>
            </a:r>
            <a:endParaRPr lang="en-US" sz="1400" dirty="0" smtClean="0"/>
          </a:p>
          <a:p>
            <a:endParaRPr lang="en-US" sz="1400" dirty="0" smtClean="0"/>
          </a:p>
          <a:p>
            <a:r>
              <a:rPr lang="en-US" sz="1400" dirty="0" smtClean="0"/>
              <a:t>Donna Meadows in her book, Thinking in Systems</a:t>
            </a:r>
            <a:r>
              <a:rPr lang="en-US" sz="1400" baseline="0" dirty="0" smtClean="0"/>
              <a:t>, defines a system as </a:t>
            </a:r>
            <a:r>
              <a:rPr lang="en-US" sz="1400" dirty="0" smtClean="0"/>
              <a:t>“an interconnected set of elements that is coherently organized in a way that achieves something.</a:t>
            </a:r>
            <a:endParaRPr lang="en-US" dirty="0" smtClean="0"/>
          </a:p>
          <a:p>
            <a:pPr marL="0" indent="0">
              <a:buFont typeface="Arial" panose="020B0604020202020204" pitchFamily="34" charset="0"/>
              <a:buNone/>
            </a:pPr>
            <a:endParaRPr lang="en-US" dirty="0" smtClean="0"/>
          </a:p>
          <a:p>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Arnold and Wade (2015) </a:t>
            </a:r>
            <a:r>
              <a:rPr lang="en-US" sz="1200" i="1" dirty="0" smtClean="0"/>
              <a:t>A Definition of Systems Thinking: A Systems Approach </a:t>
            </a:r>
            <a:r>
              <a:rPr lang="en-US" sz="1100" dirty="0" smtClean="0"/>
              <a:t>(</a:t>
            </a:r>
            <a:r>
              <a:rPr lang="en-US" sz="1100" dirty="0" smtClean="0">
                <a:hlinkClick r:id="rId3"/>
              </a:rPr>
              <a:t>https://www.sciencedirect.com/science/article/pii/S1877050915002860</a:t>
            </a:r>
            <a:r>
              <a:rPr lang="en-US" sz="120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Aronson, D. (1996) Overview of systems thinking. (http://resources21.org/cl/files/project264_5674/OverviewSTarticle.pdf)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t>Meadows, D. (2008). Thinking in Systems. Sustainability Institute, United Kingdom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indent="0">
              <a:buFont typeface="Arial" panose="020B0604020202020204" pitchFamily="34" charse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A46A8C39-BC3E-4572-B398-A65F996DC65B}" type="slidenum">
              <a:rPr lang="en-US" smtClean="0"/>
              <a:t>5</a:t>
            </a:fld>
            <a:endParaRPr lang="en-US"/>
          </a:p>
        </p:txBody>
      </p:sp>
    </p:spTree>
    <p:extLst>
      <p:ext uri="{BB962C8B-B14F-4D97-AF65-F5344CB8AC3E}">
        <p14:creationId xmlns:p14="http://schemas.microsoft.com/office/powerpoint/2010/main" val="63186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She argues i</a:t>
            </a:r>
            <a:r>
              <a:rPr lang="en-US" dirty="0" smtClean="0"/>
              <a:t>f you look at that definition closely for a minute, you can see that a system must consist of three kinds of things: elements, interconnections, and a function or purpose.”</a:t>
            </a:r>
          </a:p>
          <a:p>
            <a:endParaRPr lang="en-US" dirty="0" smtClean="0"/>
          </a:p>
          <a:p>
            <a:r>
              <a:rPr lang="en-US" dirty="0" smtClean="0"/>
              <a:t>Thinking</a:t>
            </a:r>
            <a:r>
              <a:rPr lang="en-US" baseline="0" dirty="0" smtClean="0"/>
              <a:t> in systems can be advantageous when dealing with:</a:t>
            </a:r>
          </a:p>
          <a:p>
            <a:pPr marL="171450" indent="-171450">
              <a:buFont typeface="Arial" panose="020B0604020202020204" pitchFamily="34" charset="0"/>
              <a:buChar char="•"/>
            </a:pPr>
            <a:r>
              <a:rPr lang="en-US" dirty="0" smtClean="0"/>
              <a:t>Complex problems that involve helping many actors see the “big picture” </a:t>
            </a:r>
          </a:p>
          <a:p>
            <a:pPr marL="171450" indent="-171450">
              <a:buFont typeface="Arial" panose="020B0604020202020204" pitchFamily="34" charset="0"/>
              <a:buChar char="•"/>
            </a:pPr>
            <a:r>
              <a:rPr lang="en-US" dirty="0" smtClean="0"/>
              <a:t>Recurring problems or those that have been made worse by past attempts to fix them</a:t>
            </a:r>
          </a:p>
          <a:p>
            <a:pPr marL="171450" indent="-171450">
              <a:buFont typeface="Arial" panose="020B0604020202020204" pitchFamily="34" charset="0"/>
              <a:buChar char="•"/>
            </a:pPr>
            <a:r>
              <a:rPr lang="en-US" dirty="0" smtClean="0"/>
              <a:t>Issues where an action affects (or is affected by) the environment surrounding the issue, either the natural environment or the competitive environment</a:t>
            </a:r>
          </a:p>
          <a:p>
            <a:pPr marL="171450" indent="-171450">
              <a:buFont typeface="Arial" panose="020B0604020202020204" pitchFamily="34" charset="0"/>
              <a:buChar char="•"/>
            </a:pPr>
            <a:r>
              <a:rPr lang="en-US" dirty="0" smtClean="0"/>
              <a:t>Problems whose solutions are not obvious (Anderson,</a:t>
            </a:r>
            <a:r>
              <a:rPr lang="en-US" baseline="0" dirty="0" smtClean="0"/>
              <a:t> 1996)</a:t>
            </a:r>
            <a:endParaRPr lang="en-US" dirty="0" smtClean="0"/>
          </a:p>
          <a:p>
            <a:endParaRPr lang="en-US" dirty="0" smtClean="0"/>
          </a:p>
          <a:p>
            <a:r>
              <a:rPr lang="en-US" b="1" dirty="0" smtClean="0"/>
              <a:t>These</a:t>
            </a:r>
            <a:r>
              <a:rPr lang="en-US" b="1" baseline="0" dirty="0" smtClean="0"/>
              <a:t> are often characteristics of issues with urban watershed management.</a:t>
            </a:r>
            <a:endParaRPr lang="en-US" b="1" dirty="0" smtClean="0"/>
          </a:p>
          <a:p>
            <a:pPr marL="0" indent="0">
              <a:buFont typeface="Arial" panose="020B0604020202020204" pitchFamily="34" charset="0"/>
              <a:buNone/>
            </a:pPr>
            <a:endParaRPr lang="en-US" sz="1200" dirty="0" smtClean="0"/>
          </a:p>
          <a:p>
            <a:pPr marL="171450" indent="-171450">
              <a:buFont typeface="Arial" panose="020B0604020202020204" pitchFamily="34" charset="0"/>
              <a:buChar char="•"/>
            </a:pPr>
            <a:endParaRPr lang="en-US" sz="1200" dirty="0" smtClean="0"/>
          </a:p>
          <a:p>
            <a:pPr marL="0" indent="0">
              <a:lnSpc>
                <a:spcPct val="100000"/>
              </a:lnSpc>
              <a:spcBef>
                <a:spcPts val="0"/>
              </a:spcBef>
              <a:spcAft>
                <a:spcPts val="0"/>
              </a:spcAft>
              <a:buClrTx/>
              <a:buNone/>
            </a:pPr>
            <a:r>
              <a:rPr lang="en-US" sz="2400" dirty="0" smtClean="0"/>
              <a:t>Systems thinking is a set of skills that can help people:</a:t>
            </a:r>
            <a:br>
              <a:rPr lang="en-US" sz="2400" dirty="0" smtClean="0"/>
            </a:br>
            <a:endParaRPr lang="en-US" sz="2400" dirty="0" smtClean="0"/>
          </a:p>
          <a:p>
            <a:pPr lvl="2">
              <a:lnSpc>
                <a:spcPct val="100000"/>
              </a:lnSpc>
              <a:spcBef>
                <a:spcPts val="0"/>
              </a:spcBef>
              <a:spcAft>
                <a:spcPts val="0"/>
              </a:spcAft>
              <a:buClrTx/>
              <a:buFont typeface="Arial" panose="020B0604020202020204" pitchFamily="34" charset="0"/>
              <a:buChar char="•"/>
            </a:pPr>
            <a:r>
              <a:rPr lang="en-US" sz="1800" dirty="0" smtClean="0"/>
              <a:t>Identify the parts of a systems and how they are related </a:t>
            </a:r>
          </a:p>
          <a:p>
            <a:pPr lvl="2">
              <a:lnSpc>
                <a:spcPct val="100000"/>
              </a:lnSpc>
              <a:spcBef>
                <a:spcPts val="0"/>
              </a:spcBef>
              <a:spcAft>
                <a:spcPts val="0"/>
              </a:spcAft>
              <a:buClrTx/>
              <a:buFont typeface="Arial" panose="020B0604020202020204" pitchFamily="34" charset="0"/>
              <a:buChar char="•"/>
            </a:pPr>
            <a:r>
              <a:rPr lang="en-US" sz="1800" dirty="0" smtClean="0"/>
              <a:t>Predict what will happen in a system if a part of a system or an interaction within a system is changed</a:t>
            </a:r>
          </a:p>
          <a:p>
            <a:pPr lvl="2">
              <a:lnSpc>
                <a:spcPct val="100000"/>
              </a:lnSpc>
              <a:spcBef>
                <a:spcPts val="0"/>
              </a:spcBef>
              <a:spcAft>
                <a:spcPts val="0"/>
              </a:spcAft>
              <a:buClrTx/>
              <a:buFont typeface="Arial" panose="020B0604020202020204" pitchFamily="34" charset="0"/>
              <a:buChar char="•"/>
            </a:pPr>
            <a:r>
              <a:rPr lang="en-US" sz="1800" dirty="0" smtClean="0"/>
              <a:t>Understand how the system needs to be changed in order to change outcomes of the system (Arnold and Wade 2015)</a:t>
            </a:r>
            <a:br>
              <a:rPr lang="en-US" sz="1800" dirty="0" smtClean="0"/>
            </a:br>
            <a:endParaRPr lang="en-US" sz="1800" dirty="0" smtClean="0"/>
          </a:p>
          <a:p>
            <a:pPr lvl="2">
              <a:lnSpc>
                <a:spcPct val="100000"/>
              </a:lnSpc>
              <a:spcBef>
                <a:spcPts val="0"/>
              </a:spcBef>
              <a:spcAft>
                <a:spcPts val="0"/>
              </a:spcAft>
              <a:buClrTx/>
              <a:buFont typeface="Arial" panose="020B0604020202020204" pitchFamily="34" charset="0"/>
              <a:buNone/>
            </a:pPr>
            <a:r>
              <a:rPr lang="en-US" sz="1800" b="1" dirty="0" smtClean="0"/>
              <a:t>In</a:t>
            </a:r>
            <a:r>
              <a:rPr lang="en-US" sz="1800" b="1" baseline="0" dirty="0" smtClean="0"/>
              <a:t> other words, systems thinking can help members of a community define a problem in an urban watershed, identify important environmental, governmental, and economic factors influencing their problem, and understand what changes need to be made to improve human well-being and the environment. </a:t>
            </a:r>
            <a:endParaRPr lang="en-US" sz="1400" b="1" dirty="0" smtClean="0"/>
          </a:p>
          <a:p>
            <a:pPr marL="0" indent="0">
              <a:lnSpc>
                <a:spcPct val="100000"/>
              </a:lnSpc>
              <a:spcBef>
                <a:spcPts val="0"/>
              </a:spcBef>
              <a:spcAft>
                <a:spcPts val="0"/>
              </a:spcAft>
              <a:buNone/>
            </a:pPr>
            <a:endParaRPr lang="en-US" sz="1400" dirty="0" smtClean="0"/>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Arnold and Wade (2015) </a:t>
            </a:r>
            <a:r>
              <a:rPr lang="en-US" sz="1200" i="1" dirty="0" smtClean="0"/>
              <a:t>A Definition of Systems Thinking: A Systems Approach </a:t>
            </a:r>
            <a:r>
              <a:rPr lang="en-US" sz="1100" dirty="0" smtClean="0"/>
              <a:t>(</a:t>
            </a:r>
            <a:r>
              <a:rPr lang="en-US" sz="1100" dirty="0" smtClean="0">
                <a:hlinkClick r:id="rId3"/>
              </a:rPr>
              <a:t>https://www.sciencedirect.com/science/article/pii/S1877050915002860</a:t>
            </a:r>
            <a:r>
              <a:rPr lang="en-US" sz="120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Aronson, D. (1996) Overview of systems thinking. (http://resources21.org/cl/files/project264_5674/OverviewSTarticle.pdf)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t>Meadows, D. (2008). Thinking in Systems. Sustainability Institute, United Kingdom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indent="0">
              <a:buFont typeface="Arial" panose="020B0604020202020204" pitchFamily="34" charse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A46A8C39-BC3E-4572-B398-A65F996DC65B}" type="slidenum">
              <a:rPr lang="en-US" smtClean="0"/>
              <a:t>6</a:t>
            </a:fld>
            <a:endParaRPr lang="en-US"/>
          </a:p>
        </p:txBody>
      </p:sp>
    </p:spTree>
    <p:extLst>
      <p:ext uri="{BB962C8B-B14F-4D97-AF65-F5344CB8AC3E}">
        <p14:creationId xmlns:p14="http://schemas.microsoft.com/office/powerpoint/2010/main" val="372971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of systems</a:t>
            </a:r>
            <a:r>
              <a:rPr lang="en-US" baseline="0" dirty="0" smtClean="0"/>
              <a:t> can be found in ourselves, in nature, and in social and economic contexts.</a:t>
            </a:r>
          </a:p>
          <a:p>
            <a:endParaRPr lang="en-US" baseline="0" dirty="0" smtClean="0"/>
          </a:p>
          <a:p>
            <a:r>
              <a:rPr lang="en-US" dirty="0" smtClean="0"/>
              <a:t>https://www.google.com/url?sa=i&amp;rct=j&amp;q=&amp;esrc=s&amp;source=images&amp;cd=&amp;cad=rja&amp;uact=8&amp;ved=2ahUKEwjtru3Tpt7dAhUKMt8KHWInD6AQjhx6BAgBEAM&amp;url=https%3A%2F%2Fcommons.wikimedia.org%2Fwiki%2FFile%3AAgriculture_Marketing_Information_System.jpg&amp;psig=AOvVaw2xGazkjIpwGJVKXMZJkpcH&amp;ust=1538244755203376</a:t>
            </a:r>
          </a:p>
          <a:p>
            <a:endParaRPr lang="en-US" dirty="0" smtClean="0"/>
          </a:p>
          <a:p>
            <a:r>
              <a:rPr lang="en-US" dirty="0" smtClean="0"/>
              <a:t>https://www.google.com/url?sa=i&amp;rct=j&amp;q=&amp;esrc=s&amp;source=images&amp;cd=&amp;cad=rja&amp;uact=8&amp;ved=2ahUKEwjw_oyLp97dAhUsTd8KHdInBJMQjhx6BAgBEAM&amp;url=https%3A%2F%2Fwww.flickr.com%2Fphotos%2Fdionh%2F8225048690&amp;psig=AOvVaw3p1ltTlcOJFpWncp60gdkU&amp;ust=1538244671546732</a:t>
            </a:r>
          </a:p>
          <a:p>
            <a:endParaRPr lang="en-US" dirty="0" smtClean="0"/>
          </a:p>
          <a:p>
            <a:r>
              <a:rPr lang="en-US" dirty="0" smtClean="0"/>
              <a:t>https://www.google.com/url?sa=i&amp;rct=j&amp;q=&amp;esrc=s&amp;source=images&amp;cd=&amp;cad=rja&amp;uact=8&amp;ved=2ahUKEwjvweXBp97dAhVwTt8KHZWlCZIQjhx6BAgBEAM&amp;url=https%3A%2F%2Fen.wikipedia.org%2Fwiki%2FCirculatory_system&amp;psig=AOvVaw3zPvfhpTJ9C3egDrBd4G4L&amp;ust=1538244529762339</a:t>
            </a:r>
            <a:endParaRPr lang="en-US" dirty="0"/>
          </a:p>
        </p:txBody>
      </p:sp>
      <p:sp>
        <p:nvSpPr>
          <p:cNvPr id="4" name="Slide Number Placeholder 3"/>
          <p:cNvSpPr>
            <a:spLocks noGrp="1"/>
          </p:cNvSpPr>
          <p:nvPr>
            <p:ph type="sldNum" sz="quarter" idx="10"/>
          </p:nvPr>
        </p:nvSpPr>
        <p:spPr/>
        <p:txBody>
          <a:bodyPr/>
          <a:lstStyle/>
          <a:p>
            <a:fld id="{A46A8C39-BC3E-4572-B398-A65F996DC65B}" type="slidenum">
              <a:rPr lang="en-US" smtClean="0"/>
              <a:t>7</a:t>
            </a:fld>
            <a:endParaRPr lang="en-US"/>
          </a:p>
        </p:txBody>
      </p:sp>
    </p:spTree>
    <p:extLst>
      <p:ext uri="{BB962C8B-B14F-4D97-AF65-F5344CB8AC3E}">
        <p14:creationId xmlns:p14="http://schemas.microsoft.com/office/powerpoint/2010/main" val="6456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Flooding</a:t>
            </a:r>
            <a:r>
              <a:rPr lang="en-US" baseline="0" dirty="0" smtClean="0"/>
              <a:t> in urban watersheds is a common but very challenging problem faced by communities throughout the world. Often, persistent flooding problems compromises environmental quality and threatens human health. Therefore, this system produces changes in the quality of human life. We define that here as the human condition. </a:t>
            </a:r>
            <a:endParaRPr lang="en-US" dirty="0"/>
          </a:p>
        </p:txBody>
      </p:sp>
      <p:sp>
        <p:nvSpPr>
          <p:cNvPr id="4" name="Slide Number Placeholder 3"/>
          <p:cNvSpPr>
            <a:spLocks noGrp="1"/>
          </p:cNvSpPr>
          <p:nvPr>
            <p:ph type="sldNum" sz="quarter" idx="10"/>
          </p:nvPr>
        </p:nvSpPr>
        <p:spPr/>
        <p:txBody>
          <a:bodyPr/>
          <a:lstStyle/>
          <a:p>
            <a:fld id="{A46A8C39-BC3E-4572-B398-A65F996DC65B}" type="slidenum">
              <a:rPr lang="en-US" smtClean="0"/>
              <a:t>8</a:t>
            </a:fld>
            <a:endParaRPr lang="en-US"/>
          </a:p>
        </p:txBody>
      </p:sp>
    </p:spTree>
    <p:extLst>
      <p:ext uri="{BB962C8B-B14F-4D97-AF65-F5344CB8AC3E}">
        <p14:creationId xmlns:p14="http://schemas.microsoft.com/office/powerpoint/2010/main" val="4067713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flooding</a:t>
            </a:r>
            <a:r>
              <a:rPr lang="en-US" baseline="0" dirty="0" smtClean="0"/>
              <a:t> in the Proctor Creek is a huge problem for communities in Atlanta. Human health and well-being and environmental quality in the Proctor Creek Watershed are being negatively influenced by flooding associated with increased runoff from rain and exposure to polluted stream water.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46A8C39-BC3E-4572-B398-A65F996DC65B}" type="slidenum">
              <a:rPr lang="en-US" smtClean="0"/>
              <a:t>9</a:t>
            </a:fld>
            <a:endParaRPr lang="en-US"/>
          </a:p>
        </p:txBody>
      </p:sp>
    </p:spTree>
    <p:extLst>
      <p:ext uri="{BB962C8B-B14F-4D97-AF65-F5344CB8AC3E}">
        <p14:creationId xmlns:p14="http://schemas.microsoft.com/office/powerpoint/2010/main" val="3063485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DE40F4-D61D-4B53-BC41-FE5EE87395BC}" type="datetimeFigureOut">
              <a:rPr lang="en-US" smtClean="0"/>
              <a:t>9/30/2018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345F3E-82FD-4F57-B6F6-F27C4287896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39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DE40F4-D61D-4B53-BC41-FE5EE87395BC}" type="datetimeFigureOut">
              <a:rPr lang="en-US" smtClean="0"/>
              <a:t>9/30/2018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345F3E-82FD-4F57-B6F6-F27C42878964}" type="slidenum">
              <a:rPr lang="en-US" smtClean="0"/>
              <a:t>‹#›</a:t>
            </a:fld>
            <a:endParaRPr lang="en-US"/>
          </a:p>
        </p:txBody>
      </p:sp>
    </p:spTree>
    <p:extLst>
      <p:ext uri="{BB962C8B-B14F-4D97-AF65-F5344CB8AC3E}">
        <p14:creationId xmlns:p14="http://schemas.microsoft.com/office/powerpoint/2010/main" val="1230310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DE40F4-D61D-4B53-BC41-FE5EE87395BC}" type="datetimeFigureOut">
              <a:rPr lang="en-US" smtClean="0"/>
              <a:t>9/30/2018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345F3E-82FD-4F57-B6F6-F27C42878964}" type="slidenum">
              <a:rPr lang="en-US" smtClean="0"/>
              <a:t>‹#›</a:t>
            </a:fld>
            <a:endParaRPr lang="en-US"/>
          </a:p>
        </p:txBody>
      </p:sp>
    </p:spTree>
    <p:extLst>
      <p:ext uri="{BB962C8B-B14F-4D97-AF65-F5344CB8AC3E}">
        <p14:creationId xmlns:p14="http://schemas.microsoft.com/office/powerpoint/2010/main" val="3315107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DE40F4-D61D-4B53-BC41-FE5EE87395BC}" type="datetimeFigureOut">
              <a:rPr lang="en-US" smtClean="0"/>
              <a:t>9/30/2018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345F3E-82FD-4F57-B6F6-F27C42878964}" type="slidenum">
              <a:rPr lang="en-US" smtClean="0"/>
              <a:t>‹#›</a:t>
            </a:fld>
            <a:endParaRPr lang="en-US"/>
          </a:p>
        </p:txBody>
      </p:sp>
    </p:spTree>
    <p:extLst>
      <p:ext uri="{BB962C8B-B14F-4D97-AF65-F5344CB8AC3E}">
        <p14:creationId xmlns:p14="http://schemas.microsoft.com/office/powerpoint/2010/main" val="688003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DE40F4-D61D-4B53-BC41-FE5EE87395BC}" type="datetimeFigureOut">
              <a:rPr lang="en-US" smtClean="0"/>
              <a:t>9/30/2018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345F3E-82FD-4F57-B6F6-F27C4287896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878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DE40F4-D61D-4B53-BC41-FE5EE87395BC}" type="datetimeFigureOut">
              <a:rPr lang="en-US" smtClean="0"/>
              <a:t>9/30/2018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345F3E-82FD-4F57-B6F6-F27C42878964}" type="slidenum">
              <a:rPr lang="en-US" smtClean="0"/>
              <a:t>‹#›</a:t>
            </a:fld>
            <a:endParaRPr lang="en-US"/>
          </a:p>
        </p:txBody>
      </p:sp>
    </p:spTree>
    <p:extLst>
      <p:ext uri="{BB962C8B-B14F-4D97-AF65-F5344CB8AC3E}">
        <p14:creationId xmlns:p14="http://schemas.microsoft.com/office/powerpoint/2010/main" val="2749454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DE40F4-D61D-4B53-BC41-FE5EE87395BC}" type="datetimeFigureOut">
              <a:rPr lang="en-US" smtClean="0"/>
              <a:t>9/30/2018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345F3E-82FD-4F57-B6F6-F27C42878964}" type="slidenum">
              <a:rPr lang="en-US" smtClean="0"/>
              <a:t>‹#›</a:t>
            </a:fld>
            <a:endParaRPr lang="en-US"/>
          </a:p>
        </p:txBody>
      </p:sp>
    </p:spTree>
    <p:extLst>
      <p:ext uri="{BB962C8B-B14F-4D97-AF65-F5344CB8AC3E}">
        <p14:creationId xmlns:p14="http://schemas.microsoft.com/office/powerpoint/2010/main" val="668211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DE40F4-D61D-4B53-BC41-FE5EE87395BC}" type="datetimeFigureOut">
              <a:rPr lang="en-US" smtClean="0"/>
              <a:t>9/30/2018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345F3E-82FD-4F57-B6F6-F27C42878964}" type="slidenum">
              <a:rPr lang="en-US" smtClean="0"/>
              <a:t>‹#›</a:t>
            </a:fld>
            <a:endParaRPr lang="en-US"/>
          </a:p>
        </p:txBody>
      </p:sp>
    </p:spTree>
    <p:extLst>
      <p:ext uri="{BB962C8B-B14F-4D97-AF65-F5344CB8AC3E}">
        <p14:creationId xmlns:p14="http://schemas.microsoft.com/office/powerpoint/2010/main" val="241219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8DE40F4-D61D-4B53-BC41-FE5EE87395BC}" type="datetimeFigureOut">
              <a:rPr lang="en-US" smtClean="0"/>
              <a:t>9/30/2018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8345F3E-82FD-4F57-B6F6-F27C42878964}" type="slidenum">
              <a:rPr lang="en-US" smtClean="0"/>
              <a:t>‹#›</a:t>
            </a:fld>
            <a:endParaRPr lang="en-US"/>
          </a:p>
        </p:txBody>
      </p:sp>
    </p:spTree>
    <p:extLst>
      <p:ext uri="{BB962C8B-B14F-4D97-AF65-F5344CB8AC3E}">
        <p14:creationId xmlns:p14="http://schemas.microsoft.com/office/powerpoint/2010/main" val="134211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8DE40F4-D61D-4B53-BC41-FE5EE87395BC}" type="datetimeFigureOut">
              <a:rPr lang="en-US" smtClean="0"/>
              <a:t>9/30/2018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8345F3E-82FD-4F57-B6F6-F27C42878964}" type="slidenum">
              <a:rPr lang="en-US" smtClean="0"/>
              <a:t>‹#›</a:t>
            </a:fld>
            <a:endParaRPr lang="en-US"/>
          </a:p>
        </p:txBody>
      </p:sp>
    </p:spTree>
    <p:extLst>
      <p:ext uri="{BB962C8B-B14F-4D97-AF65-F5344CB8AC3E}">
        <p14:creationId xmlns:p14="http://schemas.microsoft.com/office/powerpoint/2010/main" val="4151285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8DE40F4-D61D-4B53-BC41-FE5EE87395BC}" type="datetimeFigureOut">
              <a:rPr lang="en-US" smtClean="0"/>
              <a:t>9/30/2018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345F3E-82FD-4F57-B6F6-F27C42878964}" type="slidenum">
              <a:rPr lang="en-US" smtClean="0"/>
              <a:t>‹#›</a:t>
            </a:fld>
            <a:endParaRPr lang="en-US"/>
          </a:p>
        </p:txBody>
      </p:sp>
    </p:spTree>
    <p:extLst>
      <p:ext uri="{BB962C8B-B14F-4D97-AF65-F5344CB8AC3E}">
        <p14:creationId xmlns:p14="http://schemas.microsoft.com/office/powerpoint/2010/main" val="859510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8DE40F4-D61D-4B53-BC41-FE5EE87395BC}" type="datetimeFigureOut">
              <a:rPr lang="en-US" smtClean="0"/>
              <a:t>9/30/2018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8345F3E-82FD-4F57-B6F6-F27C42878964}"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8259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www.proctorcreek.org/" TargetMode="External"/><Relationship Id="rId5" Type="http://schemas.openxmlformats.org/officeDocument/2006/relationships/image" Target="../media/image9.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BDCECDC-EEE3-4128-AA5E-82A8C08796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60EDE0-989C-4E16-AF94-F652294D828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1F3985C0-E548-44D2-B30E-F3E42DADE13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88952" cy="4970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53C888E-2451-4713-97C7-DCD5B6CB9042}"/>
              </a:ext>
            </a:extLst>
          </p:cNvPr>
          <p:cNvSpPr>
            <a:spLocks noGrp="1"/>
          </p:cNvSpPr>
          <p:nvPr>
            <p:ph type="ctrTitle"/>
          </p:nvPr>
        </p:nvSpPr>
        <p:spPr>
          <a:xfrm>
            <a:off x="1097280" y="758952"/>
            <a:ext cx="10058400" cy="3892168"/>
          </a:xfrm>
        </p:spPr>
        <p:txBody>
          <a:bodyPr>
            <a:normAutofit/>
          </a:bodyPr>
          <a:lstStyle/>
          <a:p>
            <a:r>
              <a:rPr lang="en-US" dirty="0" smtClean="0">
                <a:solidFill>
                  <a:schemeClr val="bg1"/>
                </a:solidFill>
              </a:rPr>
              <a:t>Systems Thinking</a:t>
            </a:r>
            <a:endParaRPr lang="en-US" dirty="0">
              <a:solidFill>
                <a:schemeClr val="bg1"/>
              </a:solidFill>
            </a:endParaRPr>
          </a:p>
        </p:txBody>
      </p:sp>
      <p:sp>
        <p:nvSpPr>
          <p:cNvPr id="3" name="Subtitle 2">
            <a:extLst>
              <a:ext uri="{FF2B5EF4-FFF2-40B4-BE49-F238E27FC236}">
                <a16:creationId xmlns:a16="http://schemas.microsoft.com/office/drawing/2014/main" id="{535A6D93-00FD-43E1-A2FF-378C14DF3A55}"/>
              </a:ext>
            </a:extLst>
          </p:cNvPr>
          <p:cNvSpPr>
            <a:spLocks noGrp="1"/>
          </p:cNvSpPr>
          <p:nvPr>
            <p:ph type="subTitle" idx="1"/>
          </p:nvPr>
        </p:nvSpPr>
        <p:spPr>
          <a:xfrm>
            <a:off x="1100051" y="5225240"/>
            <a:ext cx="10058400" cy="1143000"/>
          </a:xfrm>
        </p:spPr>
        <p:txBody>
          <a:bodyPr>
            <a:normAutofit fontScale="92500" lnSpcReduction="20000"/>
          </a:bodyPr>
          <a:lstStyle/>
          <a:p>
            <a:r>
              <a:rPr lang="en-US" dirty="0">
                <a:solidFill>
                  <a:srgbClr val="FFFFFF"/>
                </a:solidFill>
              </a:rPr>
              <a:t>A Watershed learning network </a:t>
            </a:r>
            <a:r>
              <a:rPr lang="en-US" dirty="0" smtClean="0">
                <a:solidFill>
                  <a:srgbClr val="FFFFFF"/>
                </a:solidFill>
              </a:rPr>
              <a:t>module</a:t>
            </a:r>
          </a:p>
          <a:p>
            <a:pPr algn="ctr"/>
            <a:r>
              <a:rPr lang="en-US" sz="1300" i="1" cap="none" dirty="0">
                <a:latin typeface="+mn-lt"/>
              </a:rPr>
              <a:t>This material was generated as part of a collaboration between members of the Atlanta Watershed Learning Network and students and faculty of a service learning course in urban ecology. The views and opinions expressed in these materials are those of the authors and do not necessarily reflect the official policy or position of the University of Georgia. </a:t>
            </a:r>
          </a:p>
          <a:p>
            <a:endParaRPr lang="en-US" dirty="0">
              <a:solidFill>
                <a:srgbClr val="FFFFFF"/>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970273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0096"/>
    </mc:Choice>
    <mc:Fallback>
      <p:transition spd="slow" advTm="10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7549" t="18974" r="14341" b="12821"/>
          <a:stretch/>
        </p:blipFill>
        <p:spPr>
          <a:xfrm>
            <a:off x="2015200" y="70338"/>
            <a:ext cx="8383146" cy="6299200"/>
          </a:xfrm>
          <a:prstGeom prst="rect">
            <a:avLst/>
          </a:prstGeom>
        </p:spPr>
      </p:pic>
      <p:sp>
        <p:nvSpPr>
          <p:cNvPr id="3" name="TextBox 2"/>
          <p:cNvSpPr txBox="1"/>
          <p:nvPr/>
        </p:nvSpPr>
        <p:spPr>
          <a:xfrm>
            <a:off x="286847" y="387275"/>
            <a:ext cx="4564851" cy="400110"/>
          </a:xfrm>
          <a:prstGeom prst="rect">
            <a:avLst/>
          </a:prstGeom>
          <a:solidFill>
            <a:schemeClr val="accent5">
              <a:lumMod val="60000"/>
              <a:lumOff val="40000"/>
            </a:schemeClr>
          </a:solidFill>
        </p:spPr>
        <p:txBody>
          <a:bodyPr wrap="square" rtlCol="0">
            <a:spAutoFit/>
          </a:bodyPr>
          <a:lstStyle/>
          <a:p>
            <a:r>
              <a:rPr lang="en-US" sz="2000" b="1" dirty="0" smtClean="0"/>
              <a:t>The Watershed Learning Network System</a:t>
            </a:r>
            <a:endParaRPr lang="en-US" sz="2000" b="1" dirty="0"/>
          </a:p>
        </p:txBody>
      </p:sp>
      <p:sp>
        <p:nvSpPr>
          <p:cNvPr id="4" name="TextBox 3"/>
          <p:cNvSpPr txBox="1"/>
          <p:nvPr/>
        </p:nvSpPr>
        <p:spPr>
          <a:xfrm>
            <a:off x="0" y="6459794"/>
            <a:ext cx="12192000" cy="369332"/>
          </a:xfrm>
          <a:prstGeom prst="rect">
            <a:avLst/>
          </a:prstGeom>
          <a:noFill/>
        </p:spPr>
        <p:txBody>
          <a:bodyPr wrap="square" rtlCol="0">
            <a:spAutoFit/>
          </a:bodyPr>
          <a:lstStyle/>
          <a:p>
            <a:r>
              <a:rPr lang="en-US" dirty="0" smtClean="0"/>
              <a:t>Purpose of the systems model: Understanding the human condition in urban watersheds</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24466660"/>
      </p:ext>
    </p:extLst>
  </p:cSld>
  <p:clrMapOvr>
    <a:masterClrMapping/>
  </p:clrMapOvr>
  <mc:AlternateContent xmlns:mc="http://schemas.openxmlformats.org/markup-compatibility/2006">
    <mc:Choice xmlns:p14="http://schemas.microsoft.com/office/powerpoint/2010/main" Requires="p14">
      <p:transition spd="slow" p14:dur="2000" advTm="122967"/>
    </mc:Choice>
    <mc:Fallback>
      <p:transition spd="slow" advTm="122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a:t>
            </a:r>
            <a:r>
              <a:rPr lang="en-US" dirty="0"/>
              <a:t>U</a:t>
            </a:r>
            <a:r>
              <a:rPr lang="en-US" dirty="0" smtClean="0"/>
              <a:t>rban </a:t>
            </a:r>
            <a:r>
              <a:rPr lang="en-US" dirty="0"/>
              <a:t>W</a:t>
            </a:r>
            <a:r>
              <a:rPr lang="en-US" dirty="0" smtClean="0"/>
              <a:t>atersheds as Systems</a:t>
            </a:r>
            <a:endParaRPr lang="en-US" dirty="0"/>
          </a:p>
        </p:txBody>
      </p:sp>
      <p:sp>
        <p:nvSpPr>
          <p:cNvPr id="3" name="Text Placeholder 2"/>
          <p:cNvSpPr>
            <a:spLocks noGrp="1"/>
          </p:cNvSpPr>
          <p:nvPr>
            <p:ph type="body" idx="1"/>
          </p:nvPr>
        </p:nvSpPr>
        <p:spPr/>
        <p:txBody>
          <a:bodyPr/>
          <a:lstStyle/>
          <a:p>
            <a:r>
              <a:rPr lang="en-US" dirty="0" smtClean="0"/>
              <a:t>Linking actors, outcomes, and their relationships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36503507"/>
      </p:ext>
    </p:extLst>
  </p:cSld>
  <p:clrMapOvr>
    <a:masterClrMapping/>
  </p:clrMapOvr>
  <mc:AlternateContent xmlns:mc="http://schemas.openxmlformats.org/markup-compatibility/2006">
    <mc:Choice xmlns:p14="http://schemas.microsoft.com/office/powerpoint/2010/main" Requires="p14">
      <p:transition spd="slow" p14:dur="2000" advTm="19816"/>
    </mc:Choice>
    <mc:Fallback>
      <p:transition spd="slow" advTm="19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33733" y="0"/>
            <a:ext cx="8613058" cy="6357768"/>
            <a:chOff x="1858297" y="0"/>
            <a:chExt cx="8613058" cy="6422315"/>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6865" t="15055" r="10841" b="12687"/>
            <a:stretch/>
          </p:blipFill>
          <p:spPr>
            <a:xfrm>
              <a:off x="1858297" y="0"/>
              <a:ext cx="8613058" cy="6422315"/>
            </a:xfrm>
            <a:prstGeom prst="rect">
              <a:avLst/>
            </a:prstGeom>
          </p:spPr>
        </p:pic>
        <p:sp>
          <p:nvSpPr>
            <p:cNvPr id="4" name="Rectangle 3"/>
            <p:cNvSpPr/>
            <p:nvPr/>
          </p:nvSpPr>
          <p:spPr>
            <a:xfrm>
              <a:off x="6777318" y="5658522"/>
              <a:ext cx="527125" cy="2043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6577943"/>
      </p:ext>
    </p:extLst>
  </p:cSld>
  <p:clrMapOvr>
    <a:masterClrMapping/>
  </p:clrMapOvr>
  <mc:AlternateContent xmlns:mc="http://schemas.openxmlformats.org/markup-compatibility/2006">
    <mc:Choice xmlns:p14="http://schemas.microsoft.com/office/powerpoint/2010/main" Requires="p14">
      <p:transition spd="slow" p14:dur="2000" advTm="41176"/>
    </mc:Choice>
    <mc:Fallback>
      <p:transition spd="slow" advTm="41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4164" y="16527"/>
            <a:ext cx="7268398" cy="6209176"/>
            <a:chOff x="3017520" y="1219228"/>
            <a:chExt cx="3760470" cy="3760470"/>
          </a:xfrm>
        </p:grpSpPr>
        <p:pic>
          <p:nvPicPr>
            <p:cNvPr id="3" name="Picture 2"/>
            <p:cNvPicPr>
              <a:picLocks noChangeAspect="1"/>
            </p:cNvPicPr>
            <p:nvPr/>
          </p:nvPicPr>
          <p:blipFill>
            <a:blip r:embed="rId5"/>
            <a:stretch>
              <a:fillRect/>
            </a:stretch>
          </p:blipFill>
          <p:spPr>
            <a:xfrm>
              <a:off x="3017520" y="1219228"/>
              <a:ext cx="3760470" cy="3760470"/>
            </a:xfrm>
            <a:prstGeom prst="rect">
              <a:avLst/>
            </a:prstGeom>
          </p:spPr>
        </p:pic>
        <p:sp>
          <p:nvSpPr>
            <p:cNvPr id="4" name="TextBox 3"/>
            <p:cNvSpPr txBox="1"/>
            <p:nvPr/>
          </p:nvSpPr>
          <p:spPr>
            <a:xfrm>
              <a:off x="3092566" y="4683518"/>
              <a:ext cx="3610377" cy="205039"/>
            </a:xfrm>
            <a:prstGeom prst="rect">
              <a:avLst/>
            </a:prstGeom>
            <a:solidFill>
              <a:schemeClr val="bg1"/>
            </a:solidFill>
          </p:spPr>
          <p:txBody>
            <a:bodyPr wrap="square" rtlCol="0">
              <a:spAutoFit/>
            </a:bodyPr>
            <a:lstStyle/>
            <a:p>
              <a:pPr algn="ctr"/>
              <a:r>
                <a:rPr lang="en-US" sz="1600" dirty="0"/>
                <a:t>Wahl, 2017; modified from </a:t>
              </a:r>
              <a:r>
                <a:rPr lang="en-US" sz="1600" dirty="0" err="1"/>
                <a:t>Rittel</a:t>
              </a:r>
              <a:r>
                <a:rPr lang="en-US" sz="1600" dirty="0"/>
                <a:t> and Webber 1973</a:t>
              </a:r>
            </a:p>
          </p:txBody>
        </p:sp>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59236310"/>
      </p:ext>
    </p:extLst>
  </p:cSld>
  <p:clrMapOvr>
    <a:masterClrMapping/>
  </p:clrMapOvr>
  <mc:AlternateContent xmlns:mc="http://schemas.openxmlformats.org/markup-compatibility/2006">
    <mc:Choice xmlns:p14="http://schemas.microsoft.com/office/powerpoint/2010/main" Requires="p14">
      <p:transition spd="slow" p14:dur="2000" advTm="33205"/>
    </mc:Choice>
    <mc:Fallback>
      <p:transition spd="slow" advTm="33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system?</a:t>
            </a:r>
            <a:endParaRPr lang="en-US" dirty="0"/>
          </a:p>
        </p:txBody>
      </p:sp>
      <p:sp>
        <p:nvSpPr>
          <p:cNvPr id="3" name="Content Placeholder 2"/>
          <p:cNvSpPr>
            <a:spLocks noGrp="1"/>
          </p:cNvSpPr>
          <p:nvPr>
            <p:ph idx="1"/>
          </p:nvPr>
        </p:nvSpPr>
        <p:spPr/>
        <p:txBody>
          <a:bodyPr/>
          <a:lstStyle/>
          <a:p>
            <a:r>
              <a:rPr lang="en-US" sz="2400" dirty="0" smtClean="0"/>
              <a:t>“A system </a:t>
            </a:r>
            <a:r>
              <a:rPr lang="en-US" sz="2400" dirty="0"/>
              <a:t>is an </a:t>
            </a:r>
            <a:r>
              <a:rPr lang="en-US" sz="2400" dirty="0" smtClean="0"/>
              <a:t>interconnected set </a:t>
            </a:r>
            <a:r>
              <a:rPr lang="en-US" sz="2400" dirty="0"/>
              <a:t>of elements that is coherently organized in a way that </a:t>
            </a:r>
            <a:r>
              <a:rPr lang="en-US" sz="2400" dirty="0" smtClean="0"/>
              <a:t>achieves something.” </a:t>
            </a:r>
          </a:p>
          <a:p>
            <a:endParaRPr lang="en-US" dirty="0"/>
          </a:p>
          <a:p>
            <a:endParaRPr lang="en-US" dirty="0"/>
          </a:p>
        </p:txBody>
      </p:sp>
      <p:sp>
        <p:nvSpPr>
          <p:cNvPr id="4" name="Rectangle 3"/>
          <p:cNvSpPr/>
          <p:nvPr/>
        </p:nvSpPr>
        <p:spPr>
          <a:xfrm>
            <a:off x="3915784" y="6461125"/>
            <a:ext cx="8089750" cy="307777"/>
          </a:xfrm>
          <a:prstGeom prst="rect">
            <a:avLst/>
          </a:prstGeom>
        </p:spPr>
        <p:txBody>
          <a:bodyPr wrap="square">
            <a:spAutoFit/>
          </a:bodyPr>
          <a:lstStyle/>
          <a:p>
            <a:pPr algn="r"/>
            <a:r>
              <a:rPr lang="en-US" sz="1400" dirty="0" smtClean="0"/>
              <a:t>Anderson 1996; Meadows 2008; Arnold and Wade 2015</a:t>
            </a:r>
            <a:endParaRPr lang="en-US" sz="1400"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342276351"/>
      </p:ext>
    </p:extLst>
  </p:cSld>
  <p:clrMapOvr>
    <a:masterClrMapping/>
  </p:clrMapOvr>
  <mc:AlternateContent xmlns:mc="http://schemas.openxmlformats.org/markup-compatibility/2006">
    <mc:Choice xmlns:p14="http://schemas.microsoft.com/office/powerpoint/2010/main" Requires="p14">
      <p:transition spd="slow" p14:dur="2000" advTm="18174"/>
    </mc:Choice>
    <mc:Fallback>
      <p:transition spd="slow" advTm="18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system?</a:t>
            </a:r>
            <a:endParaRPr lang="en-US" dirty="0"/>
          </a:p>
        </p:txBody>
      </p:sp>
      <p:sp>
        <p:nvSpPr>
          <p:cNvPr id="3" name="Content Placeholder 2"/>
          <p:cNvSpPr>
            <a:spLocks noGrp="1"/>
          </p:cNvSpPr>
          <p:nvPr>
            <p:ph idx="1"/>
          </p:nvPr>
        </p:nvSpPr>
        <p:spPr/>
        <p:txBody>
          <a:bodyPr/>
          <a:lstStyle/>
          <a:p>
            <a:r>
              <a:rPr lang="en-US" sz="2400" dirty="0" smtClean="0"/>
              <a:t>“A system </a:t>
            </a:r>
            <a:r>
              <a:rPr lang="en-US" sz="2400" dirty="0"/>
              <a:t>is an </a:t>
            </a:r>
            <a:r>
              <a:rPr lang="en-US" sz="2400" dirty="0" smtClean="0"/>
              <a:t>interconnected set </a:t>
            </a:r>
            <a:r>
              <a:rPr lang="en-US" sz="2400" dirty="0"/>
              <a:t>of elements that is coherently organized in a way that </a:t>
            </a:r>
            <a:r>
              <a:rPr lang="en-US" sz="2400" dirty="0" smtClean="0"/>
              <a:t>achieves something.” </a:t>
            </a:r>
          </a:p>
          <a:p>
            <a:endParaRPr lang="en-US" dirty="0"/>
          </a:p>
          <a:p>
            <a:endParaRPr lang="en-US" dirty="0"/>
          </a:p>
        </p:txBody>
      </p:sp>
      <p:sp>
        <p:nvSpPr>
          <p:cNvPr id="4" name="Rectangle 3"/>
          <p:cNvSpPr/>
          <p:nvPr/>
        </p:nvSpPr>
        <p:spPr>
          <a:xfrm>
            <a:off x="3915784" y="6461125"/>
            <a:ext cx="8089750" cy="307777"/>
          </a:xfrm>
          <a:prstGeom prst="rect">
            <a:avLst/>
          </a:prstGeom>
        </p:spPr>
        <p:txBody>
          <a:bodyPr wrap="square">
            <a:spAutoFit/>
          </a:bodyPr>
          <a:lstStyle/>
          <a:p>
            <a:pPr algn="r"/>
            <a:r>
              <a:rPr lang="en-US" sz="1400" dirty="0" smtClean="0"/>
              <a:t>Anderson 1996; Meadows 2008; Arnold and Wade 2015</a:t>
            </a:r>
            <a:endParaRPr lang="en-US" sz="1400" dirty="0"/>
          </a:p>
        </p:txBody>
      </p:sp>
      <p:sp>
        <p:nvSpPr>
          <p:cNvPr id="5" name="Oval 4"/>
          <p:cNvSpPr/>
          <p:nvPr/>
        </p:nvSpPr>
        <p:spPr>
          <a:xfrm>
            <a:off x="246978" y="3852999"/>
            <a:ext cx="1776871" cy="735446"/>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Element 1</a:t>
            </a:r>
            <a:endParaRPr lang="en-US" b="1" dirty="0">
              <a:solidFill>
                <a:schemeClr val="tx1"/>
              </a:solidFill>
            </a:endParaRPr>
          </a:p>
        </p:txBody>
      </p:sp>
      <p:sp>
        <p:nvSpPr>
          <p:cNvPr id="7" name="Oval 6"/>
          <p:cNvSpPr/>
          <p:nvPr/>
        </p:nvSpPr>
        <p:spPr>
          <a:xfrm>
            <a:off x="3554205" y="5120473"/>
            <a:ext cx="1776871" cy="735446"/>
          </a:xfrm>
          <a:prstGeom prst="ellips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Element 3</a:t>
            </a:r>
            <a:endParaRPr lang="en-US" b="1" dirty="0">
              <a:solidFill>
                <a:schemeClr val="bg1"/>
              </a:solidFill>
            </a:endParaRPr>
          </a:p>
        </p:txBody>
      </p:sp>
      <p:sp>
        <p:nvSpPr>
          <p:cNvPr id="10" name="Curved Right Arrow 9"/>
          <p:cNvSpPr/>
          <p:nvPr/>
        </p:nvSpPr>
        <p:spPr>
          <a:xfrm rot="6063381">
            <a:off x="5122004" y="2017281"/>
            <a:ext cx="430506" cy="2617597"/>
          </a:xfrm>
          <a:prstGeom prst="curvedRightArrow">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Curved Right Arrow 10"/>
          <p:cNvSpPr/>
          <p:nvPr/>
        </p:nvSpPr>
        <p:spPr>
          <a:xfrm rot="16849790">
            <a:off x="1976399" y="4042731"/>
            <a:ext cx="430506" cy="2617597"/>
          </a:xfrm>
          <a:prstGeom prst="curvedRigh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urved Right Arrow 11"/>
          <p:cNvSpPr/>
          <p:nvPr/>
        </p:nvSpPr>
        <p:spPr>
          <a:xfrm rot="14705483">
            <a:off x="5926003" y="4503512"/>
            <a:ext cx="430506" cy="1426146"/>
          </a:xfrm>
          <a:prstGeom prst="curvedRightArrow">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urved Right Arrow 12"/>
          <p:cNvSpPr/>
          <p:nvPr/>
        </p:nvSpPr>
        <p:spPr>
          <a:xfrm rot="4696571">
            <a:off x="1830728" y="2623065"/>
            <a:ext cx="430506" cy="1426146"/>
          </a:xfrm>
          <a:prstGeom prst="curvedRightArrow">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urved Right Arrow 13"/>
          <p:cNvSpPr/>
          <p:nvPr/>
        </p:nvSpPr>
        <p:spPr>
          <a:xfrm rot="15134140">
            <a:off x="2546728" y="3744776"/>
            <a:ext cx="430506" cy="1426146"/>
          </a:xfrm>
          <a:prstGeom prst="curvedRightArrow">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urved Right Arrow 14"/>
          <p:cNvSpPr/>
          <p:nvPr/>
        </p:nvSpPr>
        <p:spPr>
          <a:xfrm rot="6422706">
            <a:off x="3031739" y="3180408"/>
            <a:ext cx="430506" cy="2617597"/>
          </a:xfrm>
          <a:prstGeom prst="curvedRigh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urved Right Arrow 15"/>
          <p:cNvSpPr/>
          <p:nvPr/>
        </p:nvSpPr>
        <p:spPr>
          <a:xfrm rot="17539967">
            <a:off x="4867092" y="3096084"/>
            <a:ext cx="430506" cy="2617597"/>
          </a:xfrm>
          <a:prstGeom prst="curvedRightArrow">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Oval 16"/>
          <p:cNvSpPr/>
          <p:nvPr/>
        </p:nvSpPr>
        <p:spPr>
          <a:xfrm>
            <a:off x="2742854" y="3319170"/>
            <a:ext cx="1776871" cy="735446"/>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Element 2</a:t>
            </a:r>
            <a:endParaRPr lang="en-US" b="1" dirty="0">
              <a:solidFill>
                <a:schemeClr val="tx1"/>
              </a:solidFill>
            </a:endParaRPr>
          </a:p>
        </p:txBody>
      </p:sp>
      <p:sp>
        <p:nvSpPr>
          <p:cNvPr id="18" name="Curved Right Arrow 17"/>
          <p:cNvSpPr/>
          <p:nvPr/>
        </p:nvSpPr>
        <p:spPr>
          <a:xfrm rot="3306293">
            <a:off x="5329600" y="3993999"/>
            <a:ext cx="430506" cy="1426146"/>
          </a:xfrm>
          <a:prstGeom prst="curvedRightArrow">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Oval 18"/>
          <p:cNvSpPr/>
          <p:nvPr/>
        </p:nvSpPr>
        <p:spPr>
          <a:xfrm>
            <a:off x="5613184" y="3852999"/>
            <a:ext cx="1776871" cy="735446"/>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Element 4</a:t>
            </a:r>
            <a:endParaRPr lang="en-US" b="1" dirty="0">
              <a:solidFill>
                <a:schemeClr val="bg1"/>
              </a:solidFill>
            </a:endParaRPr>
          </a:p>
        </p:txBody>
      </p:sp>
      <p:sp>
        <p:nvSpPr>
          <p:cNvPr id="23" name="Right Brace 22"/>
          <p:cNvSpPr/>
          <p:nvPr/>
        </p:nvSpPr>
        <p:spPr>
          <a:xfrm>
            <a:off x="6938495" y="2863827"/>
            <a:ext cx="1237129" cy="2764715"/>
          </a:xfrm>
          <a:prstGeom prst="rightBrace">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a:off x="8309322" y="3797698"/>
            <a:ext cx="3773879" cy="923330"/>
          </a:xfrm>
          <a:prstGeom prst="rect">
            <a:avLst/>
          </a:prstGeom>
          <a:solidFill>
            <a:schemeClr val="accent2">
              <a:lumMod val="75000"/>
            </a:schemeClr>
          </a:solidFill>
        </p:spPr>
        <p:txBody>
          <a:bodyPr wrap="square" rtlCol="0">
            <a:spAutoFit/>
          </a:bodyPr>
          <a:lstStyle/>
          <a:p>
            <a:pPr algn="ctr"/>
            <a:r>
              <a:rPr lang="en-US" b="1" dirty="0" smtClean="0"/>
              <a:t>What does the system do?</a:t>
            </a:r>
            <a:br>
              <a:rPr lang="en-US" b="1" dirty="0" smtClean="0"/>
            </a:br>
            <a:endParaRPr lang="en-US" b="1" dirty="0" smtClean="0"/>
          </a:p>
          <a:p>
            <a:pPr algn="ctr"/>
            <a:r>
              <a:rPr lang="en-US" b="1" dirty="0" smtClean="0"/>
              <a:t>What does the system produce?</a:t>
            </a:r>
            <a:endParaRPr lang="en-US" b="1"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859751498"/>
      </p:ext>
    </p:extLst>
  </p:cSld>
  <p:clrMapOvr>
    <a:masterClrMapping/>
  </p:clrMapOvr>
  <mc:AlternateContent xmlns:mc="http://schemas.openxmlformats.org/markup-compatibility/2006">
    <mc:Choice xmlns:p14="http://schemas.microsoft.com/office/powerpoint/2010/main" Requires="p14">
      <p:transition spd="slow" p14:dur="2000" advTm="88664"/>
    </mc:Choice>
    <mc:Fallback>
      <p:transition spd="slow" advTm="88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grpId="0" nodeType="withEffect">
                                  <p:stCondLst>
                                    <p:cond delay="0"/>
                                  </p:stCondLst>
                                  <p:childTnLst>
                                    <p:set>
                                      <p:cBhvr>
                                        <p:cTn id="8" dur="1" fill="hold">
                                          <p:stCondLst>
                                            <p:cond delay="499"/>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bldLst>
      <p:bldP spid="5" grpId="0" animBg="1"/>
      <p:bldP spid="7"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uman body system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674" y="341227"/>
            <a:ext cx="3470750" cy="48223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6517756" y="341226"/>
            <a:ext cx="5436666" cy="3763845"/>
          </a:xfrm>
          <a:prstGeom prst="rect">
            <a:avLst/>
          </a:prstGeom>
        </p:spPr>
      </p:pic>
      <p:pic>
        <p:nvPicPr>
          <p:cNvPr id="6" name="Picture 5"/>
          <p:cNvPicPr>
            <a:picLocks noChangeAspect="1"/>
          </p:cNvPicPr>
          <p:nvPr/>
        </p:nvPicPr>
        <p:blipFill>
          <a:blip r:embed="rId7"/>
          <a:stretch>
            <a:fillRect/>
          </a:stretch>
        </p:blipFill>
        <p:spPr>
          <a:xfrm>
            <a:off x="3704148" y="3334914"/>
            <a:ext cx="4934014" cy="3353588"/>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42260668"/>
      </p:ext>
    </p:extLst>
  </p:cSld>
  <p:clrMapOvr>
    <a:masterClrMapping/>
  </p:clrMapOvr>
  <mc:AlternateContent xmlns:mc="http://schemas.openxmlformats.org/markup-compatibility/2006">
    <mc:Choice xmlns:p14="http://schemas.microsoft.com/office/powerpoint/2010/main" Requires="p14">
      <p:transition spd="slow" p14:dur="2000" advTm="13322"/>
    </mc:Choice>
    <mc:Fallback>
      <p:transition spd="slow" advTm="13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249"/>
                                          </p:stCondLst>
                                        </p:cTn>
                                        <p:tgtEl>
                                          <p:spTgt spid="1026"/>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0"/>
                                  </p:stCondLst>
                                  <p:childTnLst>
                                    <p:set>
                                      <p:cBhvr>
                                        <p:cTn id="12" dur="1" fill="hold">
                                          <p:stCondLst>
                                            <p:cond delay="249"/>
                                          </p:stCondLst>
                                        </p:cTn>
                                        <p:tgtEl>
                                          <p:spTgt spid="6"/>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24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hqprint">
            <a:extLst>
              <a:ext uri="{28A0092B-C50C-407E-A947-70E740481C1C}">
                <a14:useLocalDpi xmlns:a14="http://schemas.microsoft.com/office/drawing/2010/main" val="0"/>
              </a:ext>
            </a:extLst>
          </a:blip>
          <a:srcRect l="16516" t="18925" r="17000" b="14409"/>
          <a:stretch/>
        </p:blipFill>
        <p:spPr>
          <a:xfrm>
            <a:off x="1946787" y="0"/>
            <a:ext cx="8466616" cy="6370512"/>
          </a:xfrm>
          <a:prstGeom prst="rect">
            <a:avLst/>
          </a:prstGeom>
        </p:spPr>
      </p:pic>
      <p:sp>
        <p:nvSpPr>
          <p:cNvPr id="3" name="TextBox 2"/>
          <p:cNvSpPr txBox="1"/>
          <p:nvPr/>
        </p:nvSpPr>
        <p:spPr>
          <a:xfrm>
            <a:off x="286847" y="387275"/>
            <a:ext cx="4564851" cy="400110"/>
          </a:xfrm>
          <a:prstGeom prst="rect">
            <a:avLst/>
          </a:prstGeom>
          <a:solidFill>
            <a:schemeClr val="accent5">
              <a:lumMod val="60000"/>
              <a:lumOff val="40000"/>
            </a:schemeClr>
          </a:solidFill>
        </p:spPr>
        <p:txBody>
          <a:bodyPr wrap="square" rtlCol="0">
            <a:spAutoFit/>
          </a:bodyPr>
          <a:lstStyle/>
          <a:p>
            <a:r>
              <a:rPr lang="en-US" sz="2000" b="1" dirty="0" smtClean="0"/>
              <a:t>The Watershed Learning Network System</a:t>
            </a:r>
            <a:endParaRPr lang="en-US" sz="2000" b="1" dirty="0"/>
          </a:p>
        </p:txBody>
      </p:sp>
      <p:sp>
        <p:nvSpPr>
          <p:cNvPr id="4" name="TextBox 3"/>
          <p:cNvSpPr txBox="1"/>
          <p:nvPr/>
        </p:nvSpPr>
        <p:spPr>
          <a:xfrm>
            <a:off x="0" y="6459794"/>
            <a:ext cx="12192000" cy="369332"/>
          </a:xfrm>
          <a:prstGeom prst="rect">
            <a:avLst/>
          </a:prstGeom>
          <a:noFill/>
        </p:spPr>
        <p:txBody>
          <a:bodyPr wrap="square" rtlCol="0">
            <a:spAutoFit/>
          </a:bodyPr>
          <a:lstStyle/>
          <a:p>
            <a:r>
              <a:rPr lang="en-US" dirty="0" smtClean="0"/>
              <a:t>Purpose of the systems model: Understanding the human condition in urban watersheds</a:t>
            </a:r>
            <a:endParaRPr lang="en-US" dirty="0"/>
          </a:p>
        </p:txBody>
      </p:sp>
      <p:sp>
        <p:nvSpPr>
          <p:cNvPr id="5" name="Oval 4"/>
          <p:cNvSpPr/>
          <p:nvPr/>
        </p:nvSpPr>
        <p:spPr>
          <a:xfrm>
            <a:off x="3433751" y="496912"/>
            <a:ext cx="5411096" cy="5432612"/>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195944" y="2829260"/>
            <a:ext cx="2011680" cy="7100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Comic Sans MS" panose="030F0702030302020204" pitchFamily="66" charset="0"/>
              </a:rPr>
              <a:t>Human Condition</a:t>
            </a:r>
            <a:endParaRPr lang="en-US" sz="2000" b="1" dirty="0">
              <a:solidFill>
                <a:schemeClr val="tx1"/>
              </a:solidFill>
              <a:latin typeface="Comic Sans MS" panose="030F0702030302020204" pitchFamily="66"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85905153"/>
      </p:ext>
    </p:extLst>
  </p:cSld>
  <p:clrMapOvr>
    <a:masterClrMapping/>
  </p:clrMapOvr>
  <mc:AlternateContent xmlns:mc="http://schemas.openxmlformats.org/markup-compatibility/2006">
    <mc:Choice xmlns:p14="http://schemas.microsoft.com/office/powerpoint/2010/main" Requires="p14">
      <p:transition spd="slow" p14:dur="2000" advTm="22004"/>
    </mc:Choice>
    <mc:Fallback>
      <p:transition spd="slow" advTm="22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 t="16576" r="48947" b="18559"/>
          <a:stretch/>
        </p:blipFill>
        <p:spPr>
          <a:xfrm>
            <a:off x="5534752" y="97063"/>
            <a:ext cx="6524368" cy="6217039"/>
          </a:xfrm>
          <a:prstGeom prst="rect">
            <a:avLst/>
          </a:prstGeom>
          <a:ln>
            <a:solidFill>
              <a:schemeClr val="tx1"/>
            </a:solidFill>
          </a:ln>
        </p:spPr>
      </p:pic>
      <p:sp>
        <p:nvSpPr>
          <p:cNvPr id="3" name="Rectangle 2"/>
          <p:cNvSpPr/>
          <p:nvPr/>
        </p:nvSpPr>
        <p:spPr>
          <a:xfrm>
            <a:off x="3431459" y="6453809"/>
            <a:ext cx="2709011" cy="338554"/>
          </a:xfrm>
          <a:prstGeom prst="rect">
            <a:avLst/>
          </a:prstGeom>
        </p:spPr>
        <p:txBody>
          <a:bodyPr wrap="none">
            <a:spAutoFit/>
          </a:bodyPr>
          <a:lstStyle/>
          <a:p>
            <a:r>
              <a:rPr lang="en-US" sz="1600" dirty="0" smtClean="0">
                <a:hlinkClick r:id="rId6"/>
              </a:rPr>
              <a:t>http</a:t>
            </a:r>
            <a:r>
              <a:rPr lang="en-US" sz="1600" dirty="0">
                <a:hlinkClick r:id="rId6"/>
              </a:rPr>
              <a:t>://www.proctorcreek.org/</a:t>
            </a:r>
            <a:endParaRPr lang="en-US" sz="1600" dirty="0"/>
          </a:p>
        </p:txBody>
      </p:sp>
      <p:pic>
        <p:nvPicPr>
          <p:cNvPr id="4" name="Picture 3"/>
          <p:cNvPicPr>
            <a:picLocks noChangeAspect="1"/>
          </p:cNvPicPr>
          <p:nvPr/>
        </p:nvPicPr>
        <p:blipFill rotWithShape="1">
          <a:blip r:embed="rId7"/>
          <a:srcRect l="9565" t="11685" r="63152" b="20923"/>
          <a:stretch/>
        </p:blipFill>
        <p:spPr>
          <a:xfrm>
            <a:off x="117591" y="449128"/>
            <a:ext cx="6627736" cy="4911390"/>
          </a:xfrm>
          <a:prstGeom prst="rect">
            <a:avLst/>
          </a:prstGeom>
          <a:ln>
            <a:solidFill>
              <a:schemeClr val="tx1"/>
            </a:solidFill>
          </a:ln>
        </p:spPr>
      </p:pic>
      <p:sp>
        <p:nvSpPr>
          <p:cNvPr id="5" name="TextBox 4"/>
          <p:cNvSpPr txBox="1"/>
          <p:nvPr/>
        </p:nvSpPr>
        <p:spPr>
          <a:xfrm>
            <a:off x="0" y="6467061"/>
            <a:ext cx="4320209" cy="338554"/>
          </a:xfrm>
          <a:prstGeom prst="rect">
            <a:avLst/>
          </a:prstGeom>
          <a:noFill/>
        </p:spPr>
        <p:txBody>
          <a:bodyPr wrap="square" rtlCol="0">
            <a:spAutoFit/>
          </a:bodyPr>
          <a:lstStyle/>
          <a:p>
            <a:r>
              <a:rPr lang="en-US" sz="1600" dirty="0" smtClean="0"/>
              <a:t>Map: Proctor Creek Stewardship Council</a:t>
            </a:r>
            <a:endParaRPr lang="en-US" sz="1600" dirty="0"/>
          </a:p>
        </p:txBody>
      </p:sp>
      <p:sp>
        <p:nvSpPr>
          <p:cNvPr id="6" name="TextBox 5"/>
          <p:cNvSpPr txBox="1"/>
          <p:nvPr/>
        </p:nvSpPr>
        <p:spPr>
          <a:xfrm>
            <a:off x="6785111" y="6453809"/>
            <a:ext cx="5274009" cy="338554"/>
          </a:xfrm>
          <a:prstGeom prst="rect">
            <a:avLst/>
          </a:prstGeom>
          <a:noFill/>
        </p:spPr>
        <p:txBody>
          <a:bodyPr wrap="square" rtlCol="0">
            <a:spAutoFit/>
          </a:bodyPr>
          <a:lstStyle/>
          <a:p>
            <a:pPr algn="r"/>
            <a:r>
              <a:rPr lang="en-US" sz="1600" dirty="0" smtClean="0"/>
              <a:t>Image: K. Capps 2016, Proctor Creek Watershed, Atlanta</a:t>
            </a:r>
            <a:endParaRPr lang="en-US" sz="16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35839158"/>
      </p:ext>
    </p:extLst>
  </p:cSld>
  <p:clrMapOvr>
    <a:masterClrMapping/>
  </p:clrMapOvr>
  <mc:AlternateContent xmlns:mc="http://schemas.openxmlformats.org/markup-compatibility/2006">
    <mc:Choice xmlns:p14="http://schemas.microsoft.com/office/powerpoint/2010/main" Requires="p14">
      <p:transition spd="slow" p14:dur="2000" advTm="20339"/>
    </mc:Choice>
    <mc:Fallback>
      <p:transition spd="slow" advTm="20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7|1.7|0.9"/>
</p:tagLst>
</file>

<file path=ppt/tags/tag2.xml><?xml version="1.0" encoding="utf-8"?>
<p:tagLst xmlns:a="http://schemas.openxmlformats.org/drawingml/2006/main" xmlns:r="http://schemas.openxmlformats.org/officeDocument/2006/relationships" xmlns:p="http://schemas.openxmlformats.org/presentationml/2006/main">
  <p:tag name="TIMING" val="|11.7|1.9|1.7"/>
</p:tagLst>
</file>

<file path=ppt/theme/theme1.xml><?xml version="1.0" encoding="utf-8"?>
<a:theme xmlns:a="http://schemas.openxmlformats.org/drawingml/2006/main" name="Retrospect">
  <a:themeElements>
    <a:clrScheme name="WLN Theme">
      <a:dk1>
        <a:srgbClr val="000000"/>
      </a:dk1>
      <a:lt1>
        <a:srgbClr val="FFFFFF"/>
      </a:lt1>
      <a:dk2>
        <a:srgbClr val="1D821B"/>
      </a:dk2>
      <a:lt2>
        <a:srgbClr val="CCDDEA"/>
      </a:lt2>
      <a:accent1>
        <a:srgbClr val="FFFFFF"/>
      </a:accent1>
      <a:accent2>
        <a:srgbClr val="1AB7C9"/>
      </a:accent2>
      <a:accent3>
        <a:srgbClr val="A5A5A5"/>
      </a:accent3>
      <a:accent4>
        <a:srgbClr val="C9C9C9"/>
      </a:accent4>
      <a:accent5>
        <a:srgbClr val="68DEEB"/>
      </a:accent5>
      <a:accent6>
        <a:srgbClr val="94A088"/>
      </a:accent6>
      <a:hlink>
        <a:srgbClr val="1D821B"/>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1673</TotalTime>
  <Words>1372</Words>
  <Application>Microsoft Office PowerPoint</Application>
  <PresentationFormat>Widescreen</PresentationFormat>
  <Paragraphs>110</Paragraphs>
  <Slides>10</Slides>
  <Notes>10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Comic Sans MS</vt:lpstr>
      <vt:lpstr>Retrospect</vt:lpstr>
      <vt:lpstr>Systems Thinking</vt:lpstr>
      <vt:lpstr>Understanding Urban Watersheds as Systems</vt:lpstr>
      <vt:lpstr>PowerPoint Presentation</vt:lpstr>
      <vt:lpstr>PowerPoint Presentation</vt:lpstr>
      <vt:lpstr>What is a system?</vt:lpstr>
      <vt:lpstr>What is a system?</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Parsons</dc:creator>
  <cp:lastModifiedBy>Krista A Capps</cp:lastModifiedBy>
  <cp:revision>97</cp:revision>
  <dcterms:created xsi:type="dcterms:W3CDTF">2018-04-02T18:07:05Z</dcterms:created>
  <dcterms:modified xsi:type="dcterms:W3CDTF">2018-09-30T14:06:47Z</dcterms:modified>
</cp:coreProperties>
</file>