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64" r:id="rId3"/>
    <p:sldId id="258" r:id="rId4"/>
    <p:sldId id="259" r:id="rId5"/>
    <p:sldId id="265" r:id="rId6"/>
    <p:sldId id="260" r:id="rId7"/>
    <p:sldId id="261" r:id="rId8"/>
    <p:sldId id="262" r:id="rId9"/>
    <p:sldId id="263" r:id="rId10"/>
    <p:sldId id="266"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45972" autoAdjust="0"/>
  </p:normalViewPr>
  <p:slideViewPr>
    <p:cSldViewPr snapToGrid="0">
      <p:cViewPr varScale="1">
        <p:scale>
          <a:sx n="49" d="100"/>
          <a:sy n="49" d="100"/>
        </p:scale>
        <p:origin x="2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0276D-9291-4BC6-AED9-3F7FB25FEF74}" type="datetimeFigureOut">
              <a:rPr lang="en-US" smtClean="0"/>
              <a:t>10/1/2018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8C39-BC3E-4572-B398-A65F996DC65B}" type="slidenum">
              <a:rPr lang="en-US" smtClean="0"/>
              <a:t>‹#›</a:t>
            </a:fld>
            <a:endParaRPr lang="en-US"/>
          </a:p>
        </p:txBody>
      </p:sp>
    </p:spTree>
    <p:extLst>
      <p:ext uri="{BB962C8B-B14F-4D97-AF65-F5344CB8AC3E}">
        <p14:creationId xmlns:p14="http://schemas.microsoft.com/office/powerpoint/2010/main" val="99392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cap="none" dirty="0">
                <a:latin typeface="+mn-lt"/>
              </a:rPr>
              <a:t>In this module, you will learn about water infrastructure; what it is, what it does, and why we need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cap="none" dirty="0">
                <a:latin typeface="+mn-lt"/>
              </a:rPr>
              <a:t>This material was based on a curriculum developed by members of the Atlanta Watershed Learning Network, led by Dr. Yomi </a:t>
            </a:r>
            <a:r>
              <a:rPr lang="en-US" sz="1200" i="0" cap="none" dirty="0" err="1">
                <a:latin typeface="+mn-lt"/>
              </a:rPr>
              <a:t>Noibi</a:t>
            </a:r>
            <a:r>
              <a:rPr lang="en-US" sz="1200" i="0" cap="none" baseline="0" dirty="0">
                <a:latin typeface="+mn-lt"/>
              </a:rPr>
              <a:t> of Eco-Action.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cap="non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cap="none" dirty="0">
                <a:latin typeface="+mn-lt"/>
              </a:rPr>
              <a:t>Unless otherwise</a:t>
            </a:r>
            <a:r>
              <a:rPr lang="en-US" sz="1200" i="0" cap="none" baseline="0" dirty="0">
                <a:latin typeface="+mn-lt"/>
              </a:rPr>
              <a:t> noted, all of the diagrams and models used in the modules were created by Diane </a:t>
            </a:r>
            <a:r>
              <a:rPr lang="en-US" sz="1200" i="0" cap="none" baseline="0" dirty="0" err="1">
                <a:latin typeface="+mn-lt"/>
              </a:rPr>
              <a:t>Kelment</a:t>
            </a:r>
            <a:r>
              <a:rPr lang="en-US" sz="1200" i="0" cap="none" baseline="0" dirty="0">
                <a:latin typeface="+mn-lt"/>
              </a:rPr>
              <a:t>, the video material was captured and edited in large part by Allison </a:t>
            </a:r>
            <a:r>
              <a:rPr lang="en-US" sz="1200" i="0" cap="none" baseline="0" dirty="0" err="1">
                <a:latin typeface="+mn-lt"/>
              </a:rPr>
              <a:t>Krausman</a:t>
            </a:r>
            <a:r>
              <a:rPr lang="en-US" sz="1200" i="0" cap="none" baseline="0" dirty="0">
                <a:latin typeface="+mn-lt"/>
              </a:rPr>
              <a:t>, and the images used in the modules were taken by the students or instructor of the urban ecology course at UGA in 2018 or the West Atlanta Watershed Alliance.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dirty="0">
              <a:latin typeface="+mn-lt"/>
            </a:endParaRPr>
          </a:p>
        </p:txBody>
      </p:sp>
      <p:sp>
        <p:nvSpPr>
          <p:cNvPr id="4" name="Slide Number Placeholder 3"/>
          <p:cNvSpPr>
            <a:spLocks noGrp="1"/>
          </p:cNvSpPr>
          <p:nvPr>
            <p:ph type="sldNum" sz="quarter" idx="10"/>
          </p:nvPr>
        </p:nvSpPr>
        <p:spPr/>
        <p:txBody>
          <a:bodyPr/>
          <a:lstStyle/>
          <a:p>
            <a:fld id="{A46A8C39-BC3E-4572-B398-A65F996DC65B}" type="slidenum">
              <a:rPr lang="en-US" smtClean="0"/>
              <a:t>1</a:t>
            </a:fld>
            <a:endParaRPr lang="en-US"/>
          </a:p>
        </p:txBody>
      </p:sp>
    </p:spTree>
    <p:extLst>
      <p:ext uri="{BB962C8B-B14F-4D97-AF65-F5344CB8AC3E}">
        <p14:creationId xmlns:p14="http://schemas.microsoft.com/office/powerpoint/2010/main" val="14382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Combined sewer systems are sewers that are designed to collect rainwater runoff, domestic sewage, and industrial wastewater in the same pipe. Most of the time, combined sewer systems transport all of their wastewater to a sewage treatment plant, where it is treated and then discharged to a water body. During periods of heavy rainfall or snowmelt, however, the wastewater volume in a combined sewer system can exceed the capacity of the sewer system or treatment plant. For this reason, combined sewer systems are designed to overflow occasionally and discharge excess wastewater directly to nearby streams, rivers, or other water bodies. These overflows, called combined sewer overflows (CSOs), contain not only storm water but also untreated human and industrial waste, toxic materials, and debris. They are a major water pollution concern for the approximately 772 cities in the U.S. that have combined sewer systems. CSOs may be thought of as a type of "urban wet weather" discharge. This means that, like sanitary sewer overflows (SSOs) and storm water discharges, they are discharges from a municipality's wastewater conveyance infrastructure that are caused by precipitation events such as rainfall or heavy snowmelt.”</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10</a:t>
            </a:fld>
            <a:endParaRPr lang="en-US"/>
          </a:p>
        </p:txBody>
      </p:sp>
    </p:spTree>
    <p:extLst>
      <p:ext uri="{BB962C8B-B14F-4D97-AF65-F5344CB8AC3E}">
        <p14:creationId xmlns:p14="http://schemas.microsoft.com/office/powerpoint/2010/main" val="340146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6A8C39-BC3E-4572-B398-A65F996DC65B}" type="slidenum">
              <a:rPr lang="en-US" smtClean="0"/>
              <a:t>11</a:t>
            </a:fld>
            <a:endParaRPr lang="en-US"/>
          </a:p>
        </p:txBody>
      </p:sp>
    </p:spTree>
    <p:extLst>
      <p:ext uri="{BB962C8B-B14F-4D97-AF65-F5344CB8AC3E}">
        <p14:creationId xmlns:p14="http://schemas.microsoft.com/office/powerpoint/2010/main" val="391382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system of public works (also publicly owned utilities) of a country, state, or region ; </a:t>
            </a:r>
            <a:r>
              <a:rPr lang="en-US" altLang="en-US" i="1" dirty="0"/>
              <a:t>also</a:t>
            </a:r>
            <a:r>
              <a:rPr lang="en-US" altLang="en-US" b="1" dirty="0"/>
              <a:t>: </a:t>
            </a:r>
            <a:r>
              <a:rPr lang="en-US" altLang="en-US" dirty="0"/>
              <a:t>the resources (as personnel, buildings, or equipment) required for an activity </a:t>
            </a:r>
          </a:p>
          <a:p>
            <a:pPr eaLnBrk="1" hangingPunct="1"/>
            <a:endParaRPr lang="en-US" altLang="en-US" dirty="0"/>
          </a:p>
          <a:p>
            <a:pPr eaLnBrk="1" hangingPunct="1"/>
            <a:r>
              <a:rPr lang="en-US" altLang="en-US" dirty="0"/>
              <a:t>Examples of infrastructure include streets and highways, sewers, water supply systems, electricity supply system, natural (or other types) gas supply system, and communications systems.</a:t>
            </a:r>
          </a:p>
          <a:p>
            <a:pPr eaLnBrk="1" hangingPunct="1">
              <a:spcBef>
                <a:spcPct val="0"/>
              </a:spcBef>
            </a:pPr>
            <a:endParaRPr lang="en-US" altLang="en-US" dirty="0"/>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2172AD-2FC8-4332-8996-DC548B707A7E}"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1995685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country, America’s infrastructure is </a:t>
            </a:r>
            <a:r>
              <a:rPr lang="en-US" dirty="0" smtClean="0"/>
              <a:t>ageing</a:t>
            </a:r>
            <a:r>
              <a:rPr lang="en-US" baseline="0" dirty="0" smtClean="0"/>
              <a:t> and obsolete</a:t>
            </a:r>
            <a:r>
              <a:rPr lang="en-US" dirty="0" smtClean="0"/>
              <a:t>. </a:t>
            </a:r>
            <a:r>
              <a:rPr lang="en-US" dirty="0"/>
              <a:t>The American Society of Civil Engineers gave American infrastructure an average rating of a D+. </a:t>
            </a:r>
          </a:p>
        </p:txBody>
      </p:sp>
      <p:sp>
        <p:nvSpPr>
          <p:cNvPr id="4" name="Slide Number Placeholder 3"/>
          <p:cNvSpPr>
            <a:spLocks noGrp="1"/>
          </p:cNvSpPr>
          <p:nvPr>
            <p:ph type="sldNum" sz="quarter" idx="5"/>
          </p:nvPr>
        </p:nvSpPr>
        <p:spPr/>
        <p:txBody>
          <a:bodyPr/>
          <a:lstStyle/>
          <a:p>
            <a:fld id="{A46A8C39-BC3E-4572-B398-A65F996DC65B}" type="slidenum">
              <a:rPr lang="en-US" smtClean="0"/>
              <a:t>3</a:t>
            </a:fld>
            <a:endParaRPr lang="en-US"/>
          </a:p>
        </p:txBody>
      </p:sp>
    </p:spTree>
    <p:extLst>
      <p:ext uri="{BB962C8B-B14F-4D97-AF65-F5344CB8AC3E}">
        <p14:creationId xmlns:p14="http://schemas.microsoft.com/office/powerpoint/2010/main" val="402568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infrastructure is in poor to fair condition and mostly below standard, with many elements approaching the end of their service life. A large portion of the system exhibits significant deterioration. Condition and capacity are of serious concern with strong risk of failure.</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4</a:t>
            </a:fld>
            <a:endParaRPr lang="en-US"/>
          </a:p>
        </p:txBody>
      </p:sp>
    </p:spTree>
    <p:extLst>
      <p:ext uri="{BB962C8B-B14F-4D97-AF65-F5344CB8AC3E}">
        <p14:creationId xmlns:p14="http://schemas.microsoft.com/office/powerpoint/2010/main" val="340396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often use the terms gray, green, and blue infrastructure when discussing watershed management in urbanizing areas. </a:t>
            </a:r>
          </a:p>
          <a:p>
            <a:endParaRPr lang="en-US" baseline="0" dirty="0" smtClean="0"/>
          </a:p>
          <a:p>
            <a:r>
              <a:rPr lang="en-US" baseline="0" dirty="0" smtClean="0"/>
              <a:t>Grey infrastructure includes the pipes, pumps, ditches, and detention ponds engineered by people to manage </a:t>
            </a:r>
            <a:r>
              <a:rPr lang="en-US" baseline="0" dirty="0" err="1" smtClean="0"/>
              <a:t>stormwater</a:t>
            </a:r>
            <a:r>
              <a:rPr lang="en-US" baseline="0" dirty="0" smtClean="0"/>
              <a:t>. https://www.soils.org/discover-soils/soils-in-the-city/green-infrastructure/important-terms/grey-infrastructure</a:t>
            </a:r>
          </a:p>
          <a:p>
            <a:endParaRPr lang="en-US" baseline="0" dirty="0" smtClean="0"/>
          </a:p>
          <a:p>
            <a:endParaRPr lang="en-US" baseline="0" dirty="0" smtClean="0"/>
          </a:p>
          <a:p>
            <a:r>
              <a:rPr lang="en-US" baseline="0" dirty="0" smtClean="0"/>
              <a:t>“</a:t>
            </a:r>
            <a:r>
              <a:rPr lang="en-US" sz="1200" b="0" i="0" kern="1200" baseline="0" dirty="0" smtClean="0">
                <a:solidFill>
                  <a:schemeClr val="tx1"/>
                </a:solidFill>
                <a:effectLst/>
                <a:latin typeface="+mn-lt"/>
                <a:ea typeface="+mn-ea"/>
                <a:cs typeface="+mn-cs"/>
              </a:rPr>
              <a:t>G</a:t>
            </a:r>
            <a:r>
              <a:rPr lang="en-US" sz="1200" b="0" i="0" kern="1200" dirty="0" smtClean="0">
                <a:solidFill>
                  <a:schemeClr val="tx1"/>
                </a:solidFill>
                <a:effectLst/>
                <a:latin typeface="+mn-lt"/>
                <a:ea typeface="+mn-ea"/>
                <a:cs typeface="+mn-cs"/>
              </a:rPr>
              <a:t>reen and blue infrastructure is to be understood as </a:t>
            </a:r>
            <a:r>
              <a:rPr lang="en-US" sz="1200" b="1" i="0" kern="1200" dirty="0" smtClean="0">
                <a:solidFill>
                  <a:schemeClr val="tx1"/>
                </a:solidFill>
                <a:effectLst/>
                <a:latin typeface="+mn-lt"/>
                <a:ea typeface="+mn-ea"/>
                <a:cs typeface="+mn-cs"/>
              </a:rPr>
              <a:t>all natural and semi-natural landscape elements</a:t>
            </a:r>
            <a:r>
              <a:rPr lang="en-US" sz="1200" b="0" i="0" kern="1200" dirty="0" smtClean="0">
                <a:solidFill>
                  <a:schemeClr val="tx1"/>
                </a:solidFill>
                <a:effectLst/>
                <a:latin typeface="+mn-lt"/>
                <a:ea typeface="+mn-ea"/>
                <a:cs typeface="+mn-cs"/>
              </a:rPr>
              <a:t> that (could) form a green-blue network. It can refer to landscape elements on various spatial scale levels: from individual rows of trees to complete valley systems. Examples of green landscape elements are hedgerows, copses, bushes, orchards, woodlands, natural grasslands and ecological parks. Blue landscape elements are linked to water. They can be pools, ponds and pond systems, </a:t>
            </a:r>
            <a:r>
              <a:rPr lang="en-US" sz="1200" b="0" i="0" kern="1200" dirty="0" err="1" smtClean="0">
                <a:solidFill>
                  <a:schemeClr val="tx1"/>
                </a:solidFill>
                <a:effectLst/>
                <a:latin typeface="+mn-lt"/>
                <a:ea typeface="+mn-ea"/>
                <a:cs typeface="+mn-cs"/>
              </a:rPr>
              <a:t>wadis</a:t>
            </a:r>
            <a:r>
              <a:rPr lang="en-US" sz="1200" b="0" i="0" kern="1200" dirty="0" smtClean="0">
                <a:solidFill>
                  <a:schemeClr val="tx1"/>
                </a:solidFill>
                <a:effectLst/>
                <a:latin typeface="+mn-lt"/>
                <a:ea typeface="+mn-ea"/>
                <a:cs typeface="+mn-cs"/>
              </a:rPr>
              <a:t>, artificial buffer basins or water courses. Together they form the green-blue infrastructure.”</a:t>
            </a:r>
          </a:p>
          <a:p>
            <a:endParaRPr lang="en-US" sz="1200" b="0" i="0" kern="1200" dirty="0" smtClean="0">
              <a:solidFill>
                <a:schemeClr val="tx1"/>
              </a:solidFill>
              <a:effectLst/>
              <a:latin typeface="+mn-lt"/>
              <a:ea typeface="+mn-ea"/>
              <a:cs typeface="+mn-cs"/>
            </a:endParaRPr>
          </a:p>
          <a:p>
            <a:r>
              <a:rPr lang="en-US" dirty="0" smtClean="0"/>
              <a:t>https://green4grey.be/en/green-blue-infrastructure/what</a:t>
            </a:r>
            <a:endParaRPr lang="en-US" dirty="0"/>
          </a:p>
        </p:txBody>
      </p:sp>
      <p:sp>
        <p:nvSpPr>
          <p:cNvPr id="4" name="Slide Number Placeholder 3"/>
          <p:cNvSpPr>
            <a:spLocks noGrp="1"/>
          </p:cNvSpPr>
          <p:nvPr>
            <p:ph type="sldNum" sz="quarter" idx="5"/>
          </p:nvPr>
        </p:nvSpPr>
        <p:spPr/>
        <p:txBody>
          <a:bodyPr/>
          <a:lstStyle/>
          <a:p>
            <a:fld id="{A46A8C39-BC3E-4572-B398-A65F996DC65B}" type="slidenum">
              <a:rPr lang="en-US" smtClean="0"/>
              <a:t>5</a:t>
            </a:fld>
            <a:endParaRPr lang="en-US"/>
          </a:p>
        </p:txBody>
      </p:sp>
    </p:spTree>
    <p:extLst>
      <p:ext uri="{BB962C8B-B14F-4D97-AF65-F5344CB8AC3E}">
        <p14:creationId xmlns:p14="http://schemas.microsoft.com/office/powerpoint/2010/main" val="366241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Drinking water is delivered via one million miles of pipes across the country. Many of those pipes were laid in the early to mid-20</a:t>
            </a:r>
            <a:r>
              <a:rPr lang="en-US" sz="1200" b="0" i="0" kern="1200" baseline="30000" dirty="0" smtClean="0">
                <a:solidFill>
                  <a:schemeClr val="tx1"/>
                </a:solidFill>
                <a:effectLst/>
                <a:latin typeface="+mn-lt"/>
                <a:ea typeface="+mn-ea"/>
                <a:cs typeface="+mn-cs"/>
              </a:rPr>
              <a:t>th</a:t>
            </a:r>
            <a:r>
              <a:rPr lang="en-US" sz="1200" b="0" i="0" kern="1200" dirty="0" smtClean="0">
                <a:solidFill>
                  <a:schemeClr val="tx1"/>
                </a:solidFill>
                <a:effectLst/>
                <a:latin typeface="+mn-lt"/>
                <a:ea typeface="+mn-ea"/>
                <a:cs typeface="+mn-cs"/>
              </a:rPr>
              <a:t> century with a lifespan of 75 to 100 years. The quality of drinking water in the United States remains high, but legacy and emerging contaminants continue to require close attention.“</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nation’s 14,748 wastewater treatment plants are the most basic and critical infrastructure systems for protecting public health and the environment. Years of treatment plant upgrades and more stringent federal and state regulations have significantly reduced untreated releases and improved water quality nationwide.”</a:t>
            </a:r>
          </a:p>
          <a:p>
            <a:endParaRPr lang="en-US" sz="1200" b="0" i="0" kern="1200" dirty="0" smtClean="0">
              <a:solidFill>
                <a:schemeClr val="tx1"/>
              </a:solidFill>
              <a:effectLst/>
              <a:latin typeface="+mn-lt"/>
              <a:ea typeface="+mn-ea"/>
              <a:cs typeface="+mn-cs"/>
            </a:endParaRPr>
          </a:p>
          <a:p>
            <a:r>
              <a:rPr lang="en-US" dirty="0" smtClean="0"/>
              <a:t>https://www.infrastructurereportcard.org/cat-item/drinking-water/</a:t>
            </a:r>
          </a:p>
          <a:p>
            <a:r>
              <a:rPr lang="en-US" dirty="0" smtClean="0"/>
              <a:t>https://www.infrastructurereportcard.org/cat-item/wastewater/</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6</a:t>
            </a:fld>
            <a:endParaRPr lang="en-US"/>
          </a:p>
        </p:txBody>
      </p:sp>
    </p:spTree>
    <p:extLst>
      <p:ext uri="{BB962C8B-B14F-4D97-AF65-F5344CB8AC3E}">
        <p14:creationId xmlns:p14="http://schemas.microsoft.com/office/powerpoint/2010/main" val="393184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“While water consumption is down, there are still an estimated 240,000 water main breaks per year in the United States, wasting over two trillion gallons of treated drinking water. According to the American Water Works Association, an estimated $1 trillion is necessary to maintain and expand service to meet demands over the next 25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“It’s expected that more than 56 million new users will be connected to centralized treatment systems over the next two decades, requiring at least $271 billion to meet current and future demands. New methods and technologies turn waste into energy relying on the nation’s 1,269 biogas plants to help communities to better manage waste streams through reuse.”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dirty="0" smtClean="0"/>
              <a:t>https://www.infrastructurereportcard.org/cat-item/drinking-water/</a:t>
            </a:r>
          </a:p>
          <a:p>
            <a:r>
              <a:rPr lang="en-US" dirty="0" smtClean="0"/>
              <a:t>https://www.infrastructurereportcard.org/cat-item/wastewater/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7</a:t>
            </a:fld>
            <a:endParaRPr lang="en-US"/>
          </a:p>
        </p:txBody>
      </p:sp>
    </p:spTree>
    <p:extLst>
      <p:ext uri="{BB962C8B-B14F-4D97-AF65-F5344CB8AC3E}">
        <p14:creationId xmlns:p14="http://schemas.microsoft.com/office/powerpoint/2010/main" val="260904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A8C39-BC3E-4572-B398-A65F996DC65B}" type="slidenum">
              <a:rPr lang="en-US" smtClean="0"/>
              <a:t>8</a:t>
            </a:fld>
            <a:endParaRPr lang="en-US"/>
          </a:p>
        </p:txBody>
      </p:sp>
    </p:spTree>
    <p:extLst>
      <p:ext uri="{BB962C8B-B14F-4D97-AF65-F5344CB8AC3E}">
        <p14:creationId xmlns:p14="http://schemas.microsoft.com/office/powerpoint/2010/main" val="420557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To pay for the majority of wastewater-treatment infrastructure (WWTI) in the US, Congress and the US Environmental Protection Agency administer funding through the Clean Water State Revolving Fund, part of the Clean Water Act 8; however federal funding for the Clean Water Act, has been reduced by 70% during the past 20 years. Therefore, state and local governments are frequently required to address the large gap between available federal funding and required costs 5. </a:t>
            </a:r>
          </a:p>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B718E45E-154E-4BA6-8D6D-6CBD1920361C}" type="slidenum">
              <a:rPr lang="en-US" smtClean="0"/>
              <a:pPr>
                <a:defRPr/>
              </a:pPr>
              <a:t>9</a:t>
            </a:fld>
            <a:endParaRPr lang="en-US"/>
          </a:p>
        </p:txBody>
      </p:sp>
    </p:spTree>
    <p:extLst>
      <p:ext uri="{BB962C8B-B14F-4D97-AF65-F5344CB8AC3E}">
        <p14:creationId xmlns:p14="http://schemas.microsoft.com/office/powerpoint/2010/main" val="167103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3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123031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331510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68800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DE40F4-D61D-4B53-BC41-FE5EE87395BC}"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7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DE40F4-D61D-4B53-BC41-FE5EE87395BC}"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274945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E40F4-D61D-4B53-BC41-FE5EE87395BC}" type="datetimeFigureOut">
              <a:rPr lang="en-US" smtClean="0"/>
              <a:t>10/1/2018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66821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DE40F4-D61D-4B53-BC41-FE5EE87395BC}" type="datetimeFigureOut">
              <a:rPr lang="en-US" smtClean="0"/>
              <a:t>10/1/2018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24121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8DE40F4-D61D-4B53-BC41-FE5EE87395BC}" type="datetimeFigureOut">
              <a:rPr lang="en-US" smtClean="0"/>
              <a:t>10/1/2018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13421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DE40F4-D61D-4B53-BC41-FE5EE87395BC}" type="datetimeFigureOut">
              <a:rPr lang="en-US" smtClean="0"/>
              <a:t>10/1/2018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345F3E-82FD-4F57-B6F6-F27C42878964}" type="slidenum">
              <a:rPr lang="en-US" smtClean="0"/>
              <a:t>‹#›</a:t>
            </a:fld>
            <a:endParaRPr lang="en-US"/>
          </a:p>
        </p:txBody>
      </p:sp>
    </p:spTree>
    <p:extLst>
      <p:ext uri="{BB962C8B-B14F-4D97-AF65-F5344CB8AC3E}">
        <p14:creationId xmlns:p14="http://schemas.microsoft.com/office/powerpoint/2010/main" val="415128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DE40F4-D61D-4B53-BC41-FE5EE87395BC}"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85951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8DE40F4-D61D-4B53-BC41-FE5EE87395BC}" type="datetimeFigureOut">
              <a:rPr lang="en-US" smtClean="0"/>
              <a:t>10/1/2018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345F3E-82FD-4F57-B6F6-F27C4287896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825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epa.gov/green-infrastructure/what-green-infrastructure" TargetMode="External"/><Relationship Id="rId3" Type="http://schemas.openxmlformats.org/officeDocument/2006/relationships/slideLayout" Target="../slideLayouts/slideLayout2.xml"/><Relationship Id="rId7" Type="http://schemas.openxmlformats.org/officeDocument/2006/relationships/hyperlink" Target="https://www.infrastructurereportcard.or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americanrivers.org/threats-solutions/clean-water/green-infrastructure/what-is-green-infrastructure/" TargetMode="External"/><Relationship Id="rId11" Type="http://schemas.openxmlformats.org/officeDocument/2006/relationships/image" Target="../media/image2.png"/><Relationship Id="rId5" Type="http://schemas.openxmlformats.org/officeDocument/2006/relationships/hyperlink" Target="http://www.12000raingardens.org/" TargetMode="External"/><Relationship Id="rId10" Type="http://schemas.openxmlformats.org/officeDocument/2006/relationships/hyperlink" Target="https://water.usgs.gov/edu/hydrology.html" TargetMode="External"/><Relationship Id="rId4" Type="http://schemas.openxmlformats.org/officeDocument/2006/relationships/notesSlide" Target="../notesSlides/notesSlide11.xml"/><Relationship Id="rId9" Type="http://schemas.openxmlformats.org/officeDocument/2006/relationships/hyperlink" Target="https://digitalcommons.lmu.edu/cate/vol5/iss1/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60EDE0-989C-4E16-AF94-F652294D82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F3985C0-E548-44D2-B30E-F3E42DADE1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3C888E-2451-4713-97C7-DCD5B6CB9042}"/>
              </a:ext>
            </a:extLst>
          </p:cNvPr>
          <p:cNvSpPr>
            <a:spLocks noGrp="1"/>
          </p:cNvSpPr>
          <p:nvPr>
            <p:ph type="ctrTitle"/>
          </p:nvPr>
        </p:nvSpPr>
        <p:spPr>
          <a:xfrm>
            <a:off x="1097280" y="758952"/>
            <a:ext cx="10058400" cy="3892168"/>
          </a:xfrm>
        </p:spPr>
        <p:txBody>
          <a:bodyPr>
            <a:normAutofit/>
          </a:bodyPr>
          <a:lstStyle/>
          <a:p>
            <a:r>
              <a:rPr lang="en-US" dirty="0">
                <a:solidFill>
                  <a:schemeClr val="bg1"/>
                </a:solidFill>
              </a:rPr>
              <a:t>What is water infrastructure?</a:t>
            </a:r>
          </a:p>
        </p:txBody>
      </p:sp>
      <p:sp>
        <p:nvSpPr>
          <p:cNvPr id="3" name="Subtitle 2">
            <a:extLst>
              <a:ext uri="{FF2B5EF4-FFF2-40B4-BE49-F238E27FC236}">
                <a16:creationId xmlns:a16="http://schemas.microsoft.com/office/drawing/2014/main" id="{535A6D93-00FD-43E1-A2FF-378C14DF3A55}"/>
              </a:ext>
            </a:extLst>
          </p:cNvPr>
          <p:cNvSpPr>
            <a:spLocks noGrp="1"/>
          </p:cNvSpPr>
          <p:nvPr>
            <p:ph type="subTitle" idx="1"/>
          </p:nvPr>
        </p:nvSpPr>
        <p:spPr>
          <a:xfrm>
            <a:off x="1100051" y="5225240"/>
            <a:ext cx="10058400" cy="1143000"/>
          </a:xfrm>
        </p:spPr>
        <p:txBody>
          <a:bodyPr>
            <a:normAutofit fontScale="92500" lnSpcReduction="20000"/>
          </a:bodyPr>
          <a:lstStyle/>
          <a:p>
            <a:r>
              <a:rPr lang="en-US" dirty="0">
                <a:solidFill>
                  <a:srgbClr val="FFFFFF"/>
                </a:solidFill>
              </a:rPr>
              <a:t>A Watershed learning network module</a:t>
            </a:r>
          </a:p>
          <a:p>
            <a:pPr algn="ctr"/>
            <a:r>
              <a:rPr lang="en-US" sz="1300" i="1" cap="none" dirty="0">
                <a:latin typeface="+mn-lt"/>
              </a:rPr>
              <a:t>This material was generated as part of a collaboration between members of the Atlanta Watershed Learning Network and students and faculty of a service learning course in urban ecology. The views and opinions expressed in these materials are those of the authors and do not necessarily reflect the official policy or position of the University of Georgia. </a:t>
            </a:r>
          </a:p>
          <a:p>
            <a:endParaRPr lang="en-US" dirty="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7027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816"/>
    </mc:Choice>
    <mc:Fallback>
      <p:transition spd="slow" advTm="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Obsolete infrastructure is a big problem in the US</a:t>
            </a:r>
            <a:endParaRPr lang="en-US" dirty="0"/>
          </a:p>
        </p:txBody>
      </p:sp>
      <p:pic>
        <p:nvPicPr>
          <p:cNvPr id="4" name="Picture 3"/>
          <p:cNvPicPr>
            <a:picLocks noChangeAspect="1"/>
          </p:cNvPicPr>
          <p:nvPr/>
        </p:nvPicPr>
        <p:blipFill rotWithShape="1">
          <a:blip r:embed="rId6" cstate="hqprint">
            <a:extLst>
              <a:ext uri="{28A0092B-C50C-407E-A947-70E740481C1C}">
                <a14:useLocalDpi xmlns:a14="http://schemas.microsoft.com/office/drawing/2010/main" val="0"/>
              </a:ext>
            </a:extLst>
          </a:blip>
          <a:srcRect l="19914" t="13050" r="23462" b="12908"/>
          <a:stretch/>
        </p:blipFill>
        <p:spPr>
          <a:xfrm>
            <a:off x="6995023" y="1931464"/>
            <a:ext cx="4160657" cy="4082450"/>
          </a:xfrm>
          <a:prstGeom prst="rect">
            <a:avLst/>
          </a:prstGeom>
        </p:spPr>
      </p:pic>
      <p:pic>
        <p:nvPicPr>
          <p:cNvPr id="5" name="Picture 4"/>
          <p:cNvPicPr>
            <a:picLocks noChangeAspect="1"/>
          </p:cNvPicPr>
          <p:nvPr/>
        </p:nvPicPr>
        <p:blipFill rotWithShape="1">
          <a:blip r:embed="rId7" cstate="hqprint">
            <a:extLst>
              <a:ext uri="{28A0092B-C50C-407E-A947-70E740481C1C}">
                <a14:useLocalDpi xmlns:a14="http://schemas.microsoft.com/office/drawing/2010/main" val="0"/>
              </a:ext>
            </a:extLst>
          </a:blip>
          <a:srcRect l="22470" t="13900" r="24100" b="15178"/>
          <a:stretch/>
        </p:blipFill>
        <p:spPr>
          <a:xfrm>
            <a:off x="1486386" y="1777183"/>
            <a:ext cx="4408576" cy="4391012"/>
          </a:xfrm>
          <a:prstGeom prst="rect">
            <a:avLst/>
          </a:prstGeom>
        </p:spPr>
      </p:pic>
      <p:sp>
        <p:nvSpPr>
          <p:cNvPr id="6" name="Rectangle 5"/>
          <p:cNvSpPr/>
          <p:nvPr/>
        </p:nvSpPr>
        <p:spPr>
          <a:xfrm>
            <a:off x="7122318" y="6488668"/>
            <a:ext cx="4878836" cy="369332"/>
          </a:xfrm>
          <a:prstGeom prst="rect">
            <a:avLst/>
          </a:prstGeom>
        </p:spPr>
        <p:txBody>
          <a:bodyPr wrap="none">
            <a:spAutoFit/>
          </a:bodyPr>
          <a:lstStyle/>
          <a:p>
            <a:r>
              <a:rPr lang="en-US" dirty="0"/>
              <a:t>https://www3.epa.gov/region1/eco/uep/cso.html</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3083064"/>
      </p:ext>
    </p:extLst>
  </p:cSld>
  <p:clrMapOvr>
    <a:masterClrMapping/>
  </p:clrMapOvr>
  <mc:AlternateContent xmlns:mc="http://schemas.openxmlformats.org/markup-compatibility/2006">
    <mc:Choice xmlns:p14="http://schemas.microsoft.com/office/powerpoint/2010/main" Requires="p14">
      <p:transition spd="slow" p14:dur="2000" advTm="99554"/>
    </mc:Choice>
    <mc:Fallback>
      <p:transition spd="slow" advTm="9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CF5E-7816-4083-933B-A9921E8AE164}"/>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256A9537-BF5F-4954-9AD8-CEEF52FC978E}"/>
              </a:ext>
            </a:extLst>
          </p:cNvPr>
          <p:cNvSpPr>
            <a:spLocks noGrp="1"/>
          </p:cNvSpPr>
          <p:nvPr>
            <p:ph idx="1"/>
          </p:nvPr>
        </p:nvSpPr>
        <p:spPr>
          <a:xfrm>
            <a:off x="1097280" y="1845733"/>
            <a:ext cx="10058400" cy="4442771"/>
          </a:xfrm>
        </p:spPr>
        <p:txBody>
          <a:bodyPr>
            <a:normAutofit lnSpcReduction="10000"/>
          </a:bodyPr>
          <a:lstStyle/>
          <a:p>
            <a:r>
              <a:rPr lang="en-US" dirty="0"/>
              <a:t>12,000 Rain Gardens. (n.d.). Education centers of Northwest Stream Center and WSU Extension at McCollum Park, 600 128th St SE, Everett. Retrieved September 18, 2018, from </a:t>
            </a:r>
            <a:r>
              <a:rPr lang="en-US" dirty="0">
                <a:hlinkClick r:id="rId5"/>
              </a:rPr>
              <a:t>http://www.12000raingardens.org/</a:t>
            </a:r>
            <a:r>
              <a:rPr lang="en-US" dirty="0"/>
              <a:t> </a:t>
            </a:r>
          </a:p>
          <a:p>
            <a:r>
              <a:rPr lang="en-US" dirty="0"/>
              <a:t>American Rivers. (n.d.). What is Green Infrastructure? Retrieved September 18, 2018, from </a:t>
            </a:r>
            <a:r>
              <a:rPr lang="en-US" dirty="0">
                <a:hlinkClick r:id="rId6"/>
              </a:rPr>
              <a:t>https://www.americanrivers.org/threats-solutions/clean-water/green-infrastructure/what-is-green-infrastructure/</a:t>
            </a:r>
            <a:r>
              <a:rPr lang="en-US" dirty="0"/>
              <a:t> </a:t>
            </a:r>
            <a:endParaRPr lang="en-US" dirty="0" smtClean="0"/>
          </a:p>
          <a:p>
            <a:r>
              <a:rPr lang="en-US" dirty="0" smtClean="0"/>
              <a:t>American Society of Civil Engineers Report Card. </a:t>
            </a:r>
            <a:r>
              <a:rPr lang="en-US" dirty="0"/>
              <a:t>2017. </a:t>
            </a:r>
            <a:r>
              <a:rPr lang="en-US" dirty="0">
                <a:hlinkClick r:id="rId7"/>
              </a:rPr>
              <a:t>https://www.infrastructurereportcard.org</a:t>
            </a:r>
            <a:r>
              <a:rPr lang="en-US" dirty="0" smtClean="0">
                <a:hlinkClick r:id="rId7"/>
              </a:rPr>
              <a:t>/</a:t>
            </a:r>
            <a:endParaRPr lang="en-US" dirty="0" smtClean="0"/>
          </a:p>
          <a:p>
            <a:r>
              <a:rPr lang="en-US" dirty="0" smtClean="0"/>
              <a:t>Environmental </a:t>
            </a:r>
            <a:r>
              <a:rPr lang="en-US" dirty="0"/>
              <a:t>Protection Agency. (2018, July 03). What is Green Infrastructure? Retrieved September 18, 2018, from </a:t>
            </a:r>
            <a:r>
              <a:rPr lang="en-US" dirty="0">
                <a:hlinkClick r:id="rId8"/>
              </a:rPr>
              <a:t>https://www.epa.gov/green-infrastructure/what-green-infrastructure</a:t>
            </a:r>
            <a:endParaRPr lang="en-US" dirty="0"/>
          </a:p>
          <a:p>
            <a:r>
              <a:rPr lang="en-US" smtClean="0"/>
              <a:t>Svendsen</a:t>
            </a:r>
            <a:r>
              <a:rPr lang="en-US" dirty="0" smtClean="0"/>
              <a:t>, E., M.E. Northridge, S. S. Metcalf. </a:t>
            </a:r>
            <a:r>
              <a:rPr lang="en-US" dirty="0"/>
              <a:t>2012. Integrating Grey and Green Infrastructure </a:t>
            </a:r>
            <a:r>
              <a:rPr lang="en-US" dirty="0" smtClean="0"/>
              <a:t>to Improve </a:t>
            </a:r>
            <a:r>
              <a:rPr lang="en-US" dirty="0"/>
              <a:t>the Health and Well-being of </a:t>
            </a:r>
            <a:r>
              <a:rPr lang="en-US" dirty="0" smtClean="0"/>
              <a:t>Urban Populations. Cities and the Environment. 5</a:t>
            </a:r>
            <a:r>
              <a:rPr lang="en-US" dirty="0"/>
              <a:t>: Article 3: </a:t>
            </a:r>
            <a:r>
              <a:rPr lang="en-US" dirty="0">
                <a:hlinkClick r:id="rId9"/>
              </a:rPr>
              <a:t>https://digitalcommons.lmu.edu/cate/vol5/iss1/3</a:t>
            </a:r>
            <a:r>
              <a:rPr lang="en-US" dirty="0" smtClean="0">
                <a:hlinkClick r:id="rId9"/>
              </a:rPr>
              <a:t>/</a:t>
            </a:r>
            <a:endParaRPr lang="en-US" dirty="0" smtClean="0"/>
          </a:p>
          <a:p>
            <a:r>
              <a:rPr lang="en-US" dirty="0" smtClean="0"/>
              <a:t>The USGS Water </a:t>
            </a:r>
            <a:r>
              <a:rPr lang="en-US" dirty="0"/>
              <a:t>Science School: </a:t>
            </a:r>
            <a:r>
              <a:rPr lang="en-US" dirty="0">
                <a:hlinkClick r:id="rId10"/>
              </a:rPr>
              <a:t>https://</a:t>
            </a:r>
            <a:r>
              <a:rPr lang="en-US" dirty="0" smtClean="0">
                <a:hlinkClick r:id="rId10"/>
              </a:rPr>
              <a:t>water.usgs.gov/edu/hydrology.html</a:t>
            </a:r>
            <a:r>
              <a:rPr lang="en-US" dirty="0" smtClean="0"/>
              <a:t> </a:t>
            </a:r>
            <a:endParaRPr lang="en-US" dirty="0"/>
          </a:p>
          <a:p>
            <a:endParaRPr lang="en-US" dirty="0"/>
          </a:p>
          <a:p>
            <a:pPr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9848721"/>
      </p:ext>
    </p:extLst>
  </p:cSld>
  <p:clrMapOvr>
    <a:masterClrMapping/>
  </p:clrMapOvr>
  <mc:AlternateContent xmlns:mc="http://schemas.openxmlformats.org/markup-compatibility/2006">
    <mc:Choice xmlns:p14="http://schemas.microsoft.com/office/powerpoint/2010/main" Requires="p14">
      <p:transition spd="slow" p14:dur="2000" advTm="4104"/>
    </mc:Choice>
    <mc:Fallback>
      <p:transition spd="slow" advTm="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84B70D5-875B-433D-BDBD-1522A85D6C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1"/>
          <p:cNvSpPr>
            <a:spLocks noGrp="1"/>
          </p:cNvSpPr>
          <p:nvPr>
            <p:ph type="title"/>
          </p:nvPr>
        </p:nvSpPr>
        <p:spPr>
          <a:xfrm>
            <a:off x="7859485" y="634946"/>
            <a:ext cx="3690257" cy="1450757"/>
          </a:xfrm>
        </p:spPr>
        <p:txBody>
          <a:bodyPr>
            <a:normAutofit/>
          </a:bodyPr>
          <a:lstStyle/>
          <a:p>
            <a:pPr eaLnBrk="1" hangingPunct="1"/>
            <a:r>
              <a:rPr lang="en-US" altLang="en-US" sz="4400"/>
              <a:t>What is infrastructure?</a:t>
            </a:r>
          </a:p>
        </p:txBody>
      </p:sp>
      <p:pic>
        <p:nvPicPr>
          <p:cNvPr id="2" name="Picture 1">
            <a:extLst>
              <a:ext uri="{FF2B5EF4-FFF2-40B4-BE49-F238E27FC236}">
                <a16:creationId xmlns:a16="http://schemas.microsoft.com/office/drawing/2014/main" id="{1BB9D11E-8A46-4E34-B2F3-84DEE0BA9935}"/>
              </a:ext>
            </a:extLst>
          </p:cNvPr>
          <p:cNvPicPr>
            <a:picLocks noChangeAspect="1"/>
          </p:cNvPicPr>
          <p:nvPr/>
        </p:nvPicPr>
        <p:blipFill>
          <a:blip r:embed="rId5"/>
          <a:stretch>
            <a:fillRect/>
          </a:stretch>
        </p:blipFill>
        <p:spPr>
          <a:xfrm>
            <a:off x="633999" y="706109"/>
            <a:ext cx="6909801" cy="5182350"/>
          </a:xfrm>
          <a:prstGeom prst="rect">
            <a:avLst/>
          </a:prstGeom>
        </p:spPr>
      </p:pic>
      <p:cxnSp>
        <p:nvCxnSpPr>
          <p:cNvPr id="74" name="Straight Connector 73">
            <a:extLst>
              <a:ext uri="{FF2B5EF4-FFF2-40B4-BE49-F238E27FC236}">
                <a16:creationId xmlns:a16="http://schemas.microsoft.com/office/drawing/2014/main" id="{C947DF4A-614C-4B4C-8B80-E5B9D8E8CFE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099" name="Content Placeholder 2"/>
          <p:cNvSpPr>
            <a:spLocks noGrp="1"/>
          </p:cNvSpPr>
          <p:nvPr>
            <p:ph idx="1"/>
          </p:nvPr>
        </p:nvSpPr>
        <p:spPr>
          <a:xfrm>
            <a:off x="7859485" y="2198914"/>
            <a:ext cx="3690257" cy="3670180"/>
          </a:xfrm>
        </p:spPr>
        <p:txBody>
          <a:bodyPr>
            <a:normAutofit/>
          </a:bodyPr>
          <a:lstStyle/>
          <a:p>
            <a:r>
              <a:rPr lang="en-US" altLang="en-US" dirty="0"/>
              <a:t>The system of public works (also publicly owned utilities) of a country, state, or region ; </a:t>
            </a:r>
            <a:r>
              <a:rPr lang="en-US" altLang="en-US" i="1" dirty="0"/>
              <a:t>also</a:t>
            </a:r>
            <a:r>
              <a:rPr lang="en-US" altLang="en-US" b="1" dirty="0"/>
              <a:t>: </a:t>
            </a:r>
            <a:r>
              <a:rPr lang="en-US" altLang="en-US" dirty="0"/>
              <a:t>the resources (as personnel, buildings, or equipment) required for an activity </a:t>
            </a:r>
          </a:p>
        </p:txBody>
      </p:sp>
      <p:sp>
        <p:nvSpPr>
          <p:cNvPr id="76" name="Rectangle 75">
            <a:extLst>
              <a:ext uri="{FF2B5EF4-FFF2-40B4-BE49-F238E27FC236}">
                <a16:creationId xmlns:a16="http://schemas.microsoft.com/office/drawing/2014/main" id="{1E299956-A9E7-4FC1-A0B1-D590CA9730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17FC539C-B783-4B03-9F9E-D13430F3F6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A2CF5CE1-AD13-4A39-A581-3603292423D1}"/>
              </a:ext>
            </a:extLst>
          </p:cNvPr>
          <p:cNvSpPr txBox="1"/>
          <p:nvPr/>
        </p:nvSpPr>
        <p:spPr>
          <a:xfrm>
            <a:off x="633999" y="6042212"/>
            <a:ext cx="6909801" cy="369332"/>
          </a:xfrm>
          <a:prstGeom prst="rect">
            <a:avLst/>
          </a:prstGeom>
          <a:noFill/>
        </p:spPr>
        <p:txBody>
          <a:bodyPr wrap="square" rtlCol="0">
            <a:spAutoFit/>
          </a:bodyPr>
          <a:lstStyle/>
          <a:p>
            <a:r>
              <a:rPr lang="en-US" dirty="0"/>
              <a:t>Photo Credit: Phillip Capper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3657432"/>
      </p:ext>
    </p:extLst>
  </p:cSld>
  <p:clrMapOvr>
    <a:masterClrMapping/>
  </p:clrMapOvr>
  <mc:AlternateContent xmlns:mc="http://schemas.openxmlformats.org/markup-compatibility/2006">
    <mc:Choice xmlns:p14="http://schemas.microsoft.com/office/powerpoint/2010/main" Requires="p14">
      <p:transition spd="slow" p14:dur="2000" advTm="28554"/>
    </mc:Choice>
    <mc:Fallback>
      <p:transition spd="slow" advTm="2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50404" t="20516" r="40967" b="74581"/>
          <a:stretch/>
        </p:blipFill>
        <p:spPr>
          <a:xfrm>
            <a:off x="2604168" y="238325"/>
            <a:ext cx="7129650" cy="1266011"/>
          </a:xfrm>
          <a:prstGeom prst="rect">
            <a:avLst/>
          </a:prstGeom>
        </p:spPr>
      </p:pic>
      <p:pic>
        <p:nvPicPr>
          <p:cNvPr id="3" name="Picture 2"/>
          <p:cNvPicPr>
            <a:picLocks noChangeAspect="1"/>
          </p:cNvPicPr>
          <p:nvPr/>
        </p:nvPicPr>
        <p:blipFill>
          <a:blip r:embed="rId6"/>
          <a:stretch>
            <a:fillRect/>
          </a:stretch>
        </p:blipFill>
        <p:spPr>
          <a:xfrm>
            <a:off x="2790952" y="1504336"/>
            <a:ext cx="6756083" cy="4897657"/>
          </a:xfrm>
          <a:prstGeom prst="rect">
            <a:avLst/>
          </a:prstGeom>
        </p:spPr>
      </p:pic>
      <p:sp>
        <p:nvSpPr>
          <p:cNvPr id="4" name="Rectangle 3"/>
          <p:cNvSpPr/>
          <p:nvPr/>
        </p:nvSpPr>
        <p:spPr>
          <a:xfrm>
            <a:off x="7637795" y="6440903"/>
            <a:ext cx="4192045" cy="369332"/>
          </a:xfrm>
          <a:prstGeom prst="rect">
            <a:avLst/>
          </a:prstGeom>
        </p:spPr>
        <p:txBody>
          <a:bodyPr wrap="none">
            <a:spAutoFit/>
          </a:bodyPr>
          <a:lstStyle/>
          <a:p>
            <a:r>
              <a:rPr lang="en-US" dirty="0"/>
              <a:t>https://www.infrastructurereportcard.org/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2645524"/>
      </p:ext>
    </p:extLst>
  </p:cSld>
  <p:clrMapOvr>
    <a:masterClrMapping/>
  </p:clrMapOvr>
  <mc:AlternateContent xmlns:mc="http://schemas.openxmlformats.org/markup-compatibility/2006">
    <mc:Choice xmlns:p14="http://schemas.microsoft.com/office/powerpoint/2010/main" Requires="p14">
      <p:transition spd="slow" p14:dur="2000" advTm="38084"/>
    </mc:Choice>
    <mc:Fallback>
      <p:transition spd="slow" advTm="3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r="4869"/>
          <a:stretch/>
        </p:blipFill>
        <p:spPr>
          <a:xfrm>
            <a:off x="2124271" y="1184056"/>
            <a:ext cx="7965507" cy="4537597"/>
          </a:xfrm>
          <a:prstGeom prst="rect">
            <a:avLst/>
          </a:prstGeom>
        </p:spPr>
      </p:pic>
      <p:sp>
        <p:nvSpPr>
          <p:cNvPr id="3" name="Rectangle 2"/>
          <p:cNvSpPr/>
          <p:nvPr/>
        </p:nvSpPr>
        <p:spPr>
          <a:xfrm>
            <a:off x="7637795" y="6440903"/>
            <a:ext cx="4192045" cy="369332"/>
          </a:xfrm>
          <a:prstGeom prst="rect">
            <a:avLst/>
          </a:prstGeom>
        </p:spPr>
        <p:txBody>
          <a:bodyPr wrap="none">
            <a:spAutoFit/>
          </a:bodyPr>
          <a:lstStyle/>
          <a:p>
            <a:r>
              <a:rPr lang="en-US" dirty="0"/>
              <a:t>https://www.infrastructurereportcard.org/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5193757"/>
      </p:ext>
    </p:extLst>
  </p:cSld>
  <p:clrMapOvr>
    <a:masterClrMapping/>
  </p:clrMapOvr>
  <mc:AlternateContent xmlns:mc="http://schemas.openxmlformats.org/markup-compatibility/2006">
    <mc:Choice xmlns:p14="http://schemas.microsoft.com/office/powerpoint/2010/main" Requires="p14">
      <p:transition spd="slow" p14:dur="2000" advTm="30517"/>
    </mc:Choice>
    <mc:Fallback>
      <p:transition spd="slow" advTm="3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399C-2EFF-4426-9251-AB2F3308D031}"/>
              </a:ext>
            </a:extLst>
          </p:cNvPr>
          <p:cNvSpPr>
            <a:spLocks noGrp="1"/>
          </p:cNvSpPr>
          <p:nvPr>
            <p:ph type="title"/>
          </p:nvPr>
        </p:nvSpPr>
        <p:spPr>
          <a:xfrm>
            <a:off x="8028039" y="1803909"/>
            <a:ext cx="3401961" cy="3686015"/>
          </a:xfrm>
        </p:spPr>
        <p:txBody>
          <a:bodyPr vert="horz" lIns="91440" tIns="45720" rIns="91440" bIns="45720" rtlCol="0" anchor="b">
            <a:normAutofit/>
          </a:bodyPr>
          <a:lstStyle/>
          <a:p>
            <a:pPr algn="ctr"/>
            <a:r>
              <a:rPr lang="en-US" sz="4100" dirty="0">
                <a:solidFill>
                  <a:schemeClr val="tx1">
                    <a:lumMod val="85000"/>
                    <a:lumOff val="15000"/>
                  </a:schemeClr>
                </a:solidFill>
              </a:rPr>
              <a:t>What </a:t>
            </a:r>
            <a:r>
              <a:rPr lang="en-US" sz="4100" dirty="0" smtClean="0">
                <a:solidFill>
                  <a:schemeClr val="tx1">
                    <a:lumMod val="85000"/>
                    <a:lumOff val="15000"/>
                  </a:schemeClr>
                </a:solidFill>
              </a:rPr>
              <a:t>are the differences between grey, green, and blue infrastructure?</a:t>
            </a:r>
            <a:endParaRPr lang="en-US" sz="4100" dirty="0">
              <a:solidFill>
                <a:schemeClr val="tx1">
                  <a:lumMod val="85000"/>
                  <a:lumOff val="15000"/>
                </a:schemeClr>
              </a:solidFill>
            </a:endParaRPr>
          </a:p>
        </p:txBody>
      </p:sp>
      <p:pic>
        <p:nvPicPr>
          <p:cNvPr id="25" name="Content Placeholder 3">
            <a:extLst>
              <a:ext uri="{FF2B5EF4-FFF2-40B4-BE49-F238E27FC236}">
                <a16:creationId xmlns:a16="http://schemas.microsoft.com/office/drawing/2014/main" id="{3DAE036E-4AB2-48E1-9955-4957B71B4C88}"/>
              </a:ext>
            </a:extLst>
          </p:cNvPr>
          <p:cNvPicPr>
            <a:picLocks noGrp="1" noChangeAspect="1"/>
          </p:cNvPicPr>
          <p:nvPr>
            <p:ph idx="1"/>
          </p:nvPr>
        </p:nvPicPr>
        <p:blipFill>
          <a:blip r:embed="rId5"/>
          <a:stretch>
            <a:fillRect/>
          </a:stretch>
        </p:blipFill>
        <p:spPr>
          <a:xfrm>
            <a:off x="633999" y="1257659"/>
            <a:ext cx="6912217" cy="3818999"/>
          </a:xfrm>
          <a:prstGeom prst="rect">
            <a:avLst/>
          </a:prstGeom>
        </p:spPr>
      </p:pic>
      <p:sp>
        <p:nvSpPr>
          <p:cNvPr id="5" name="TextBox 4">
            <a:extLst>
              <a:ext uri="{FF2B5EF4-FFF2-40B4-BE49-F238E27FC236}">
                <a16:creationId xmlns:a16="http://schemas.microsoft.com/office/drawing/2014/main" id="{7754B069-B46F-4196-8CA1-822612B57B8A}"/>
              </a:ext>
            </a:extLst>
          </p:cNvPr>
          <p:cNvSpPr txBox="1"/>
          <p:nvPr/>
        </p:nvSpPr>
        <p:spPr>
          <a:xfrm>
            <a:off x="633999" y="5120592"/>
            <a:ext cx="5916705" cy="369332"/>
          </a:xfrm>
          <a:prstGeom prst="rect">
            <a:avLst/>
          </a:prstGeom>
          <a:noFill/>
        </p:spPr>
        <p:txBody>
          <a:bodyPr wrap="square" rtlCol="0">
            <a:spAutoFit/>
          </a:bodyPr>
          <a:lstStyle/>
          <a:p>
            <a:r>
              <a:rPr lang="en-US" dirty="0"/>
              <a:t>Photo Credit: PA Environment Daily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0613673"/>
      </p:ext>
    </p:extLst>
  </p:cSld>
  <p:clrMapOvr>
    <a:masterClrMapping/>
  </p:clrMapOvr>
  <mc:AlternateContent xmlns:mc="http://schemas.openxmlformats.org/markup-compatibility/2006">
    <mc:Choice xmlns:p14="http://schemas.microsoft.com/office/powerpoint/2010/main" Requires="p14">
      <p:transition spd="slow" p14:dur="2000" advTm="57582"/>
    </mc:Choice>
    <mc:Fallback>
      <p:transition spd="slow" advTm="5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69839" t="22064" r="20403" b="38204"/>
          <a:stretch/>
        </p:blipFill>
        <p:spPr>
          <a:xfrm>
            <a:off x="3396867" y="0"/>
            <a:ext cx="5822531" cy="6858000"/>
          </a:xfrm>
          <a:prstGeom prst="rect">
            <a:avLst/>
          </a:prstGeom>
        </p:spPr>
      </p:pic>
      <p:sp>
        <p:nvSpPr>
          <p:cNvPr id="4" name="Rectangle 3"/>
          <p:cNvSpPr/>
          <p:nvPr/>
        </p:nvSpPr>
        <p:spPr>
          <a:xfrm>
            <a:off x="8882941" y="6488668"/>
            <a:ext cx="3304238" cy="307777"/>
          </a:xfrm>
          <a:prstGeom prst="rect">
            <a:avLst/>
          </a:prstGeom>
          <a:solidFill>
            <a:schemeClr val="bg1"/>
          </a:solidFill>
        </p:spPr>
        <p:txBody>
          <a:bodyPr wrap="none">
            <a:spAutoFit/>
          </a:bodyPr>
          <a:lstStyle/>
          <a:p>
            <a:r>
              <a:rPr lang="en-US" sz="1400" dirty="0"/>
              <a:t>https://www.infrastructurereportcard.org/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363445"/>
      </p:ext>
    </p:extLst>
  </p:cSld>
  <p:clrMapOvr>
    <a:masterClrMapping/>
  </p:clrMapOvr>
  <mc:AlternateContent xmlns:mc="http://schemas.openxmlformats.org/markup-compatibility/2006">
    <mc:Choice xmlns:p14="http://schemas.microsoft.com/office/powerpoint/2010/main" Requires="p14">
      <p:transition spd="slow" p14:dur="2000" advTm="62740"/>
    </mc:Choice>
    <mc:Fallback>
      <p:transition spd="slow" advTm="6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69839" t="22064" r="20403" b="38204"/>
          <a:stretch/>
        </p:blipFill>
        <p:spPr>
          <a:xfrm>
            <a:off x="3396867" y="0"/>
            <a:ext cx="5822531" cy="6858000"/>
          </a:xfrm>
          <a:prstGeom prst="rect">
            <a:avLst/>
          </a:prstGeom>
        </p:spPr>
      </p:pic>
      <p:pic>
        <p:nvPicPr>
          <p:cNvPr id="4" name="Picture 3"/>
          <p:cNvPicPr>
            <a:picLocks noChangeAspect="1"/>
          </p:cNvPicPr>
          <p:nvPr/>
        </p:nvPicPr>
        <p:blipFill rotWithShape="1">
          <a:blip r:embed="rId5"/>
          <a:srcRect l="69839" t="63599" r="20403" b="24516"/>
          <a:stretch/>
        </p:blipFill>
        <p:spPr>
          <a:xfrm>
            <a:off x="1506402" y="2005071"/>
            <a:ext cx="9161598" cy="3227941"/>
          </a:xfrm>
          <a:prstGeom prst="rect">
            <a:avLst/>
          </a:prstGeom>
          <a:ln w="76200">
            <a:solidFill>
              <a:schemeClr val="tx1"/>
            </a:solidFill>
          </a:ln>
        </p:spPr>
      </p:pic>
      <p:sp>
        <p:nvSpPr>
          <p:cNvPr id="5" name="Rectangle 4"/>
          <p:cNvSpPr/>
          <p:nvPr/>
        </p:nvSpPr>
        <p:spPr>
          <a:xfrm>
            <a:off x="8882941" y="6488668"/>
            <a:ext cx="3304238" cy="307777"/>
          </a:xfrm>
          <a:prstGeom prst="rect">
            <a:avLst/>
          </a:prstGeom>
          <a:solidFill>
            <a:schemeClr val="bg1"/>
          </a:solidFill>
        </p:spPr>
        <p:txBody>
          <a:bodyPr wrap="none">
            <a:spAutoFit/>
          </a:bodyPr>
          <a:lstStyle/>
          <a:p>
            <a:r>
              <a:rPr lang="en-US" sz="1400" dirty="0"/>
              <a:t>https://www.infrastructurereportcard.org/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199663"/>
      </p:ext>
    </p:extLst>
  </p:cSld>
  <p:clrMapOvr>
    <a:masterClrMapping/>
  </p:clrMapOvr>
  <mc:AlternateContent xmlns:mc="http://schemas.openxmlformats.org/markup-compatibility/2006">
    <mc:Choice xmlns:p14="http://schemas.microsoft.com/office/powerpoint/2010/main" Requires="p14">
      <p:transition spd="slow" p14:dur="2000" advTm="61586"/>
    </mc:Choice>
    <mc:Fallback>
      <p:transition spd="slow" advTm="6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736423" y="389668"/>
            <a:ext cx="6721342" cy="6073501"/>
          </a:xfrm>
          <a:prstGeom prst="rect">
            <a:avLst/>
          </a:prstGeom>
        </p:spPr>
      </p:pic>
      <p:sp>
        <p:nvSpPr>
          <p:cNvPr id="4" name="Rectangle 3"/>
          <p:cNvSpPr/>
          <p:nvPr/>
        </p:nvSpPr>
        <p:spPr>
          <a:xfrm>
            <a:off x="8882941" y="6488668"/>
            <a:ext cx="3304238" cy="307777"/>
          </a:xfrm>
          <a:prstGeom prst="rect">
            <a:avLst/>
          </a:prstGeom>
          <a:solidFill>
            <a:schemeClr val="bg1"/>
          </a:solidFill>
        </p:spPr>
        <p:txBody>
          <a:bodyPr wrap="none">
            <a:spAutoFit/>
          </a:bodyPr>
          <a:lstStyle/>
          <a:p>
            <a:r>
              <a:rPr lang="en-US" sz="1400" dirty="0"/>
              <a:t>https://www.infrastructurereportcard.org/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0971732"/>
      </p:ext>
    </p:extLst>
  </p:cSld>
  <p:clrMapOvr>
    <a:masterClrMapping/>
  </p:clrMapOvr>
  <mc:AlternateContent xmlns:mc="http://schemas.openxmlformats.org/markup-compatibility/2006">
    <mc:Choice xmlns:p14="http://schemas.microsoft.com/office/powerpoint/2010/main" Requires="p14">
      <p:transition spd="slow" p14:dur="2000" advTm="48178"/>
    </mc:Choice>
    <mc:Fallback>
      <p:transition spd="slow" advTm="4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7743" y="6417534"/>
            <a:ext cx="3215148" cy="276999"/>
          </a:xfrm>
          <a:prstGeom prst="rect">
            <a:avLst/>
          </a:prstGeom>
          <a:noFill/>
        </p:spPr>
        <p:txBody>
          <a:bodyPr wrap="square" rtlCol="0">
            <a:spAutoFit/>
          </a:bodyPr>
          <a:lstStyle/>
          <a:p>
            <a:pPr algn="r"/>
            <a:r>
              <a:rPr lang="en-US" sz="1200" dirty="0" err="1"/>
              <a:t>Vinik</a:t>
            </a:r>
            <a:r>
              <a:rPr lang="en-US" sz="1200" dirty="0"/>
              <a:t>, </a:t>
            </a:r>
            <a:r>
              <a:rPr lang="en-US" sz="1200" i="1" dirty="0" err="1"/>
              <a:t>Politco</a:t>
            </a:r>
            <a:r>
              <a:rPr lang="en-US" sz="1200" dirty="0"/>
              <a:t>, 25 May 2016</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576" y="240792"/>
            <a:ext cx="9070848" cy="596950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3968968"/>
      </p:ext>
    </p:extLst>
  </p:cSld>
  <p:clrMapOvr>
    <a:masterClrMapping/>
  </p:clrMapOvr>
  <mc:AlternateContent xmlns:mc="http://schemas.openxmlformats.org/markup-compatibility/2006">
    <mc:Choice xmlns:p14="http://schemas.microsoft.com/office/powerpoint/2010/main" Requires="p14">
      <p:transition spd="slow" p14:dur="2000" advTm="29673"/>
    </mc:Choice>
    <mc:Fallback>
      <p:transition spd="slow" advTm="2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22.5"/>
</p:tagLst>
</file>

<file path=ppt/theme/theme1.xml><?xml version="1.0" encoding="utf-8"?>
<a:theme xmlns:a="http://schemas.openxmlformats.org/drawingml/2006/main" name="Retrospect">
  <a:themeElements>
    <a:clrScheme name="WLN Theme">
      <a:dk1>
        <a:srgbClr val="000000"/>
      </a:dk1>
      <a:lt1>
        <a:srgbClr val="FFFFFF"/>
      </a:lt1>
      <a:dk2>
        <a:srgbClr val="1D821B"/>
      </a:dk2>
      <a:lt2>
        <a:srgbClr val="CCDDEA"/>
      </a:lt2>
      <a:accent1>
        <a:srgbClr val="FFFFFF"/>
      </a:accent1>
      <a:accent2>
        <a:srgbClr val="1AB7C9"/>
      </a:accent2>
      <a:accent3>
        <a:srgbClr val="A5A5A5"/>
      </a:accent3>
      <a:accent4>
        <a:srgbClr val="C9C9C9"/>
      </a:accent4>
      <a:accent5>
        <a:srgbClr val="68DEEB"/>
      </a:accent5>
      <a:accent6>
        <a:srgbClr val="94A088"/>
      </a:accent6>
      <a:hlink>
        <a:srgbClr val="1D821B"/>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1110</Words>
  <Application>Microsoft Office PowerPoint</Application>
  <PresentationFormat>Widescreen</PresentationFormat>
  <Paragraphs>66</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Retrospect</vt:lpstr>
      <vt:lpstr>What is water infrastructure?</vt:lpstr>
      <vt:lpstr>What is infrastructure?</vt:lpstr>
      <vt:lpstr>PowerPoint Presentation</vt:lpstr>
      <vt:lpstr>PowerPoint Presentation</vt:lpstr>
      <vt:lpstr>What are the differences between grey, green, and blue infrastructure?</vt:lpstr>
      <vt:lpstr>PowerPoint Presentation</vt:lpstr>
      <vt:lpstr>PowerPoint Presentation</vt:lpstr>
      <vt:lpstr>PowerPoint Presentation</vt:lpstr>
      <vt:lpstr>PowerPoint Presentation</vt:lpstr>
      <vt:lpstr>Obsolete infrastructure is a big problem in the US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water infrastructure?</dc:title>
  <dc:creator>Rebecca  Parsons</dc:creator>
  <cp:lastModifiedBy>Krista A Capps</cp:lastModifiedBy>
  <cp:revision>11</cp:revision>
  <dcterms:created xsi:type="dcterms:W3CDTF">2018-09-24T02:35:45Z</dcterms:created>
  <dcterms:modified xsi:type="dcterms:W3CDTF">2018-10-01T13:20:56Z</dcterms:modified>
</cp:coreProperties>
</file>